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handoutMasterIdLst>
    <p:handoutMasterId r:id="rId24"/>
  </p:handoutMasterIdLst>
  <p:sldIdLst>
    <p:sldId id="256" r:id="rId2"/>
    <p:sldId id="257" r:id="rId3"/>
    <p:sldId id="258" r:id="rId4"/>
    <p:sldId id="276" r:id="rId5"/>
    <p:sldId id="277" r:id="rId6"/>
    <p:sldId id="259" r:id="rId7"/>
    <p:sldId id="260" r:id="rId8"/>
    <p:sldId id="269" r:id="rId9"/>
    <p:sldId id="262" r:id="rId10"/>
    <p:sldId id="261" r:id="rId11"/>
    <p:sldId id="263" r:id="rId12"/>
    <p:sldId id="270" r:id="rId13"/>
    <p:sldId id="264" r:id="rId14"/>
    <p:sldId id="265" r:id="rId15"/>
    <p:sldId id="271" r:id="rId16"/>
    <p:sldId id="266" r:id="rId17"/>
    <p:sldId id="272" r:id="rId18"/>
    <p:sldId id="267" r:id="rId19"/>
    <p:sldId id="273" r:id="rId20"/>
    <p:sldId id="268" r:id="rId21"/>
    <p:sldId id="274" r:id="rId22"/>
    <p:sldId id="275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7608"/>
    <a:srgbClr val="D67E08"/>
    <a:srgbClr val="E99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4" autoAdjust="0"/>
  </p:normalViewPr>
  <p:slideViewPr>
    <p:cSldViewPr>
      <p:cViewPr varScale="1">
        <p:scale>
          <a:sx n="119" d="100"/>
          <a:sy n="119" d="100"/>
        </p:scale>
        <p:origin x="-4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D067F-F91E-4E14-82B8-DAAD29339564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C9596ED-ABAA-4BF1-9B73-3670946A7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80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4881F58-0C57-46C8-BDF8-4A6DE9DA484D}" type="datetimeFigureOut">
              <a:rPr lang="en-US" smtClean="0"/>
              <a:t>1/24/2011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41A1EA3-C250-4FB4-BA57-3B38E564C32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npmapestworld.org/documents/Foodplantstandards2010_000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bonline.org/" TargetMode="External"/><Relationship Id="rId2" Type="http://schemas.openxmlformats.org/officeDocument/2006/relationships/hyperlink" Target="http://www.fda.gov/Food/GuidanceComplianceRegulatoryInformation/CurrentGoodManufacturingPracticesCGMPs/ucm110877.htm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9626" y="1905000"/>
            <a:ext cx="5286374" cy="609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Food Services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457201"/>
            <a:ext cx="7680960" cy="152400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Pest Management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2953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43000" y="5073316"/>
            <a:ext cx="4981574" cy="762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20000"/>
          </a:bodyPr>
          <a:lstStyle>
            <a:lvl1pPr algn="l" defTabSz="914400" rtl="0" eaLnBrk="1" latinLnBrk="0" hangingPunct="1">
              <a:spcBef>
                <a:spcPts val="0"/>
              </a:spcBef>
              <a:buNone/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i="1" dirty="0" smtClean="0">
                <a:solidFill>
                  <a:schemeClr val="accent1"/>
                </a:solidFill>
              </a:rPr>
              <a:t>Presented by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85800" y="1752600"/>
            <a:ext cx="7347586" cy="443484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Training and Compliance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Rodent Program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Insect Program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Birds and Wildlife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Weed Management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Food Service Pest Management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85799" y="1463040"/>
            <a:ext cx="7534275" cy="4724400"/>
          </a:xfrm>
        </p:spPr>
        <p:txBody>
          <a:bodyPr>
            <a:norm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2400" dirty="0"/>
              <a:t>FIFRA requires that all pesticides be registered for every intended use, and that labels </a:t>
            </a:r>
            <a:r>
              <a:rPr lang="en-US" sz="2400" dirty="0" smtClean="0"/>
              <a:t>accompany </a:t>
            </a:r>
            <a:r>
              <a:rPr lang="en-US" sz="2400" dirty="0"/>
              <a:t>each pesticide marketed. Application and handling requirements are specific to each pesticide product. </a:t>
            </a:r>
            <a:endParaRPr lang="en-US" sz="2400" dirty="0" smtClean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/>
              <a:t>Under </a:t>
            </a:r>
            <a:r>
              <a:rPr lang="en-US" sz="2400" dirty="0"/>
              <a:t>FIFRA, the use of pesticides in a manner inconsistent with labeling established by EPA is illegal</a:t>
            </a:r>
            <a:r>
              <a:rPr lang="en-US" sz="2400" dirty="0" smtClean="0"/>
              <a:t>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 smtClean="0"/>
              <a:t>Any </a:t>
            </a:r>
            <a:r>
              <a:rPr lang="en-US" sz="2400" dirty="0"/>
              <a:t>technician performing pest management services in food plants must be trained and pass the Food Plant Pest Management exam administered by the </a:t>
            </a:r>
            <a:r>
              <a:rPr lang="en-US" sz="2400" dirty="0" smtClean="0"/>
              <a:t>NPMA.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2400" dirty="0"/>
              <a:t>Training and updating service logs should be performed yearly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Training &amp; Compliance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85799" y="1463040"/>
            <a:ext cx="7534275" cy="4724400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/>
              <a:t>Right-to-Know sheets must be  in every plant.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All </a:t>
            </a:r>
            <a:r>
              <a:rPr lang="en-US" sz="2400" dirty="0"/>
              <a:t>pest management programs must comply with Current Good Manufacturing Practices (GMPs</a:t>
            </a:r>
            <a:r>
              <a:rPr lang="en-US" sz="2400" dirty="0" smtClean="0"/>
              <a:t>) set forth by the U.S. Food and Drug Administration.</a:t>
            </a:r>
            <a:endParaRPr lang="en-US" sz="2400" dirty="0"/>
          </a:p>
          <a:p>
            <a:pPr lvl="3">
              <a:spcAft>
                <a:spcPts val="600"/>
              </a:spcAft>
            </a:pPr>
            <a:r>
              <a:rPr lang="en-US" sz="2000" dirty="0"/>
              <a:t>L</a:t>
            </a:r>
            <a:r>
              <a:rPr lang="en-US" sz="2000" dirty="0" smtClean="0"/>
              <a:t>abels </a:t>
            </a:r>
            <a:r>
              <a:rPr lang="en-US" sz="2000" dirty="0"/>
              <a:t>and MSDS must be reviewed to make sure that all </a:t>
            </a:r>
            <a:r>
              <a:rPr lang="en-US" sz="2000" dirty="0" smtClean="0"/>
              <a:t>products </a:t>
            </a:r>
            <a:r>
              <a:rPr lang="en-US" sz="2000" dirty="0"/>
              <a:t>have current information.</a:t>
            </a:r>
          </a:p>
          <a:p>
            <a:pPr lvl="3">
              <a:spcAft>
                <a:spcPts val="600"/>
              </a:spcAft>
            </a:pPr>
            <a:r>
              <a:rPr lang="en-US" sz="2000" dirty="0"/>
              <a:t>MSDS and labels of pest management products used </a:t>
            </a:r>
            <a:r>
              <a:rPr lang="en-US" sz="2000" dirty="0" smtClean="0"/>
              <a:t>must </a:t>
            </a:r>
            <a:r>
              <a:rPr lang="en-US" sz="2000" dirty="0"/>
              <a:t>be filed either in hard copy or </a:t>
            </a:r>
            <a:r>
              <a:rPr lang="en-US" sz="2000" dirty="0" smtClean="0"/>
              <a:t>electronically.</a:t>
            </a:r>
            <a:endParaRPr lang="en-US" sz="2000" dirty="0"/>
          </a:p>
          <a:p>
            <a:pPr lvl="3">
              <a:spcAft>
                <a:spcPts val="600"/>
              </a:spcAft>
            </a:pPr>
            <a:r>
              <a:rPr lang="en-US" sz="2000" dirty="0"/>
              <a:t>All pesticides for use in pest management shall be stored off site or in a locked and secured storage </a:t>
            </a:r>
            <a:r>
              <a:rPr lang="en-US" sz="2000" dirty="0" smtClean="0"/>
              <a:t>area.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Training &amp; Compliance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85799" y="1463040"/>
            <a:ext cx="7534275" cy="4724400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Service reports must contain full documentation of servicing.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If not documented, it never happened.</a:t>
            </a:r>
            <a:endParaRPr lang="en-US" sz="2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/>
              <a:t>A master color map of all </a:t>
            </a:r>
            <a:r>
              <a:rPr lang="en-US" sz="2800" dirty="0" smtClean="0"/>
              <a:t>pest </a:t>
            </a:r>
            <a:r>
              <a:rPr lang="en-US" sz="2800" dirty="0"/>
              <a:t>control devices used on the property must be maintained and kept current</a:t>
            </a:r>
            <a:r>
              <a:rPr lang="en-US" sz="2800" dirty="0" smtClean="0"/>
              <a:t>.</a:t>
            </a:r>
          </a:p>
          <a:p>
            <a:pPr marL="690563" lvl="1" indent="-223838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Rodents=Red</a:t>
            </a:r>
          </a:p>
          <a:p>
            <a:pPr marL="690563" lvl="1" indent="-223838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Insects=Purple</a:t>
            </a:r>
          </a:p>
          <a:p>
            <a:pPr marL="690563" lvl="1" indent="-223838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Monitoring stations=Green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Training &amp; Compliance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85800" y="1676400"/>
            <a:ext cx="7347586" cy="451104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Maintain records of all service verification.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Outdoor Rodent Management Plan</a:t>
            </a:r>
          </a:p>
          <a:p>
            <a:pPr marL="457200" lvl="1" indent="-285750"/>
            <a:r>
              <a:rPr lang="en-US" sz="2000" dirty="0"/>
              <a:t>A summary of infestation observations and potential infestation must be documented and presented to the pest management contact of the plant</a:t>
            </a:r>
            <a:r>
              <a:rPr lang="en-US" sz="2000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Indoor Rodent Management Plan</a:t>
            </a:r>
          </a:p>
          <a:p>
            <a:pPr marL="457200" lvl="1" indent="-285750"/>
            <a:r>
              <a:rPr lang="en-US" sz="2000" dirty="0" smtClean="0"/>
              <a:t>All </a:t>
            </a:r>
            <a:r>
              <a:rPr lang="en-US" sz="2000" dirty="0"/>
              <a:t>areas of the plant interior shall be surveyed for rodents and conditions which may lead to rodent infestation. Any rodent management devices shall be mapped and recorded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Rodent Program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72440" y="1524000"/>
            <a:ext cx="8061960" cy="4724400"/>
          </a:xfrm>
        </p:spPr>
        <p:txBody>
          <a:bodyPr>
            <a:noAutofit/>
          </a:bodyPr>
          <a:lstStyle/>
          <a:p>
            <a:pPr lvl="2" indent="-231775">
              <a:buClr>
                <a:schemeClr val="accent5"/>
              </a:buClr>
            </a:pPr>
            <a:r>
              <a:rPr lang="en-US" sz="2400" b="1" u="sng" dirty="0" smtClean="0"/>
              <a:t>Depth Matrix Score</a:t>
            </a:r>
            <a:r>
              <a:rPr lang="en-US" sz="2400" dirty="0" smtClean="0"/>
              <a:t>: The sum of Potential &amp;</a:t>
            </a:r>
            <a:br>
              <a:rPr lang="en-US" sz="2400" dirty="0" smtClean="0"/>
            </a:br>
            <a:r>
              <a:rPr lang="en-US" sz="2400" dirty="0" smtClean="0"/>
              <a:t>History Scores.</a:t>
            </a:r>
          </a:p>
          <a:p>
            <a:pPr lvl="3" indent="-231775"/>
            <a:r>
              <a:rPr lang="en-US" sz="2000" b="1" dirty="0" smtClean="0"/>
              <a:t>History:</a:t>
            </a:r>
            <a:r>
              <a:rPr lang="en-US" sz="2000" dirty="0" smtClean="0"/>
              <a:t> Category 3-no </a:t>
            </a:r>
            <a:r>
              <a:rPr lang="en-US" sz="2000" dirty="0"/>
              <a:t>significant </a:t>
            </a:r>
            <a:r>
              <a:rPr lang="en-US" sz="2000" dirty="0" smtClean="0"/>
              <a:t>evidence or history </a:t>
            </a:r>
            <a:br>
              <a:rPr lang="en-US" sz="2000" dirty="0" smtClean="0"/>
            </a:br>
            <a:r>
              <a:rPr lang="en-US" sz="2000" dirty="0" smtClean="0"/>
              <a:t>in </a:t>
            </a:r>
            <a:r>
              <a:rPr lang="en-US" sz="2000" dirty="0"/>
              <a:t>the building in the past </a:t>
            </a:r>
            <a:r>
              <a:rPr lang="en-US" sz="2000" dirty="0" smtClean="0"/>
              <a:t>year; Category 2-no </a:t>
            </a:r>
            <a:br>
              <a:rPr lang="en-US" sz="2000" dirty="0" smtClean="0"/>
            </a:br>
            <a:r>
              <a:rPr lang="en-US" sz="2000" dirty="0" smtClean="0"/>
              <a:t>significant evidence </a:t>
            </a:r>
            <a:r>
              <a:rPr lang="en-US" sz="2000" dirty="0"/>
              <a:t>or history </a:t>
            </a:r>
            <a:r>
              <a:rPr lang="en-US" sz="2000" dirty="0" smtClean="0"/>
              <a:t>in </a:t>
            </a:r>
            <a:r>
              <a:rPr lang="en-US" sz="2000" dirty="0"/>
              <a:t>the past </a:t>
            </a:r>
            <a:r>
              <a:rPr lang="en-US" sz="2000" dirty="0" smtClean="0"/>
              <a:t>six </a:t>
            </a:r>
            <a:r>
              <a:rPr lang="en-US" sz="2000" dirty="0"/>
              <a:t>months</a:t>
            </a:r>
            <a:r>
              <a:rPr lang="en-US" sz="2000" dirty="0" smtClean="0"/>
              <a:t>; </a:t>
            </a:r>
            <a:br>
              <a:rPr lang="en-US" sz="2000" dirty="0" smtClean="0"/>
            </a:br>
            <a:r>
              <a:rPr lang="en-US" sz="2000" dirty="0" smtClean="0"/>
              <a:t>Category 1-significant evidence </a:t>
            </a:r>
            <a:r>
              <a:rPr lang="en-US" sz="2000" dirty="0"/>
              <a:t>or </a:t>
            </a:r>
            <a:r>
              <a:rPr lang="en-US" sz="2000" dirty="0" smtClean="0"/>
              <a:t>history </a:t>
            </a:r>
            <a:r>
              <a:rPr lang="en-US" sz="2000" dirty="0"/>
              <a:t>in the past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six </a:t>
            </a:r>
            <a:r>
              <a:rPr lang="en-US" sz="2000" dirty="0"/>
              <a:t>months. </a:t>
            </a:r>
            <a:endParaRPr lang="en-US" sz="2000" dirty="0" smtClean="0"/>
          </a:p>
          <a:p>
            <a:pPr lvl="3" indent="-231775"/>
            <a:r>
              <a:rPr lang="en-US" sz="2000" b="1" dirty="0" smtClean="0"/>
              <a:t>Potential: </a:t>
            </a:r>
            <a:r>
              <a:rPr lang="en-US" sz="2000" dirty="0" smtClean="0"/>
              <a:t>Category 3-no </a:t>
            </a:r>
            <a:r>
              <a:rPr lang="en-US" sz="2000" dirty="0"/>
              <a:t>significant potential </a:t>
            </a:r>
            <a:r>
              <a:rPr lang="en-US" sz="2000" dirty="0" smtClean="0"/>
              <a:t>for infestation due </a:t>
            </a:r>
            <a:r>
              <a:rPr lang="en-US" sz="2000" dirty="0"/>
              <a:t>to plant </a:t>
            </a:r>
            <a:r>
              <a:rPr lang="en-US" sz="2000" dirty="0" smtClean="0"/>
              <a:t>maintenance and </a:t>
            </a:r>
            <a:r>
              <a:rPr lang="en-US" sz="2000" dirty="0"/>
              <a:t>operations, and rodent </a:t>
            </a:r>
            <a:r>
              <a:rPr lang="en-US" sz="2000" dirty="0" smtClean="0"/>
              <a:t>pressure; Category 2-medium </a:t>
            </a:r>
            <a:r>
              <a:rPr lang="en-US" sz="2000" dirty="0"/>
              <a:t>potential for infestation due to plant maintenance </a:t>
            </a:r>
            <a:r>
              <a:rPr lang="en-US" sz="2000" dirty="0" smtClean="0"/>
              <a:t>and operations</a:t>
            </a:r>
            <a:r>
              <a:rPr lang="en-US" sz="2000" dirty="0"/>
              <a:t>, and rodent </a:t>
            </a:r>
            <a:r>
              <a:rPr lang="en-US" sz="2000" dirty="0" smtClean="0"/>
              <a:t>pressure; Category 1-high </a:t>
            </a:r>
            <a:r>
              <a:rPr lang="en-US" sz="2000" dirty="0"/>
              <a:t>potential for infestation due to plant maintenance </a:t>
            </a:r>
            <a:r>
              <a:rPr lang="en-US" sz="2000" dirty="0" smtClean="0"/>
              <a:t>and operations</a:t>
            </a:r>
            <a:r>
              <a:rPr lang="en-US" sz="2000" dirty="0"/>
              <a:t>, and rodent </a:t>
            </a:r>
            <a:r>
              <a:rPr lang="en-US" sz="2000" dirty="0" smtClean="0"/>
              <a:t>pressure.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Outdoor Rodent Management Plan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5" t="42899" r="42844" b="25560"/>
          <a:stretch/>
        </p:blipFill>
        <p:spPr bwMode="auto">
          <a:xfrm>
            <a:off x="6858000" y="1600200"/>
            <a:ext cx="2086917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7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72440" y="1524000"/>
            <a:ext cx="7680960" cy="47244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Products </a:t>
            </a:r>
            <a:r>
              <a:rPr lang="en-US" sz="2400" dirty="0"/>
              <a:t>may only be </a:t>
            </a:r>
            <a:r>
              <a:rPr lang="en-US" sz="2400" dirty="0" smtClean="0"/>
              <a:t>within </a:t>
            </a:r>
            <a:r>
              <a:rPr lang="en-US" sz="2400" dirty="0"/>
              <a:t>50 </a:t>
            </a:r>
            <a:r>
              <a:rPr lang="en-US" sz="2400" dirty="0" smtClean="0"/>
              <a:t>feet </a:t>
            </a:r>
            <a:r>
              <a:rPr lang="en-US" sz="2400" dirty="0"/>
              <a:t>of </a:t>
            </a:r>
            <a:r>
              <a:rPr lang="en-US" sz="2400" dirty="0" smtClean="0"/>
              <a:t>structures to minimize harm to non-target wildlife.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Property </a:t>
            </a:r>
            <a:r>
              <a:rPr lang="en-US" sz="2400" dirty="0"/>
              <a:t>Perimeter: R</a:t>
            </a:r>
            <a:r>
              <a:rPr lang="en-US" sz="2400" dirty="0" smtClean="0"/>
              <a:t>odent </a:t>
            </a:r>
            <a:r>
              <a:rPr lang="en-US" sz="2400" dirty="0"/>
              <a:t>management </a:t>
            </a:r>
            <a:r>
              <a:rPr lang="en-US" sz="2400" dirty="0" smtClean="0"/>
              <a:t>equipment (rodent </a:t>
            </a:r>
            <a:r>
              <a:rPr lang="en-US" sz="2400" dirty="0"/>
              <a:t>bait stations or multiple-catch </a:t>
            </a:r>
            <a:r>
              <a:rPr lang="en-US" sz="2400" dirty="0" smtClean="0"/>
              <a:t>traps) </a:t>
            </a:r>
            <a:r>
              <a:rPr lang="en-US" sz="2400" dirty="0"/>
              <a:t>shall be placed along property perimeter areas </a:t>
            </a:r>
            <a:r>
              <a:rPr lang="en-US" sz="2400" dirty="0" smtClean="0"/>
              <a:t>based on History Scores.</a:t>
            </a:r>
            <a:endParaRPr lang="en-US" sz="2400" dirty="0"/>
          </a:p>
          <a:p>
            <a:pPr marL="915988" lvl="5" indent="-225425">
              <a:spcAft>
                <a:spcPts val="600"/>
              </a:spcAft>
            </a:pPr>
            <a:r>
              <a:rPr lang="en-US" sz="2000" dirty="0" smtClean="0"/>
              <a:t>Category </a:t>
            </a:r>
            <a:r>
              <a:rPr lang="en-US" sz="2000" dirty="0"/>
              <a:t>1: Spacing of not more than 50 feet</a:t>
            </a:r>
          </a:p>
          <a:p>
            <a:pPr marL="915988" lvl="5" indent="-225425">
              <a:spcAft>
                <a:spcPts val="600"/>
              </a:spcAft>
            </a:pPr>
            <a:r>
              <a:rPr lang="en-US" sz="2000" dirty="0" smtClean="0"/>
              <a:t>Category </a:t>
            </a:r>
            <a:r>
              <a:rPr lang="en-US" sz="2000" dirty="0"/>
              <a:t>2: Spacing of 50-75 feet</a:t>
            </a:r>
          </a:p>
          <a:p>
            <a:pPr marL="915988" lvl="5" indent="-225425">
              <a:spcAft>
                <a:spcPts val="600"/>
              </a:spcAft>
            </a:pPr>
            <a:r>
              <a:rPr lang="en-US" sz="2000" dirty="0" smtClean="0"/>
              <a:t>Category </a:t>
            </a:r>
            <a:r>
              <a:rPr lang="en-US" sz="2000" dirty="0"/>
              <a:t>3: Spacing of up to 100 </a:t>
            </a:r>
            <a:r>
              <a:rPr lang="en-US" sz="2000" dirty="0" smtClean="0"/>
              <a:t>feet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Outdoor Rodent Management Plan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72440" y="1600200"/>
            <a:ext cx="7680960" cy="4724400"/>
          </a:xfrm>
        </p:spPr>
        <p:txBody>
          <a:bodyPr>
            <a:normAutofit/>
          </a:bodyPr>
          <a:lstStyle/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Exterior Building Areas: Rodent bait stations shall be placed along building exterior areas </a:t>
            </a:r>
            <a:r>
              <a:rPr lang="en-US" sz="2400" dirty="0"/>
              <a:t>(buildings at or near exterior walls of buildings on plant property) </a:t>
            </a:r>
            <a:r>
              <a:rPr lang="en-US" sz="2400" dirty="0" smtClean="0"/>
              <a:t>based on the History Scores.</a:t>
            </a:r>
          </a:p>
          <a:p>
            <a:pPr lvl="4" indent="-231775">
              <a:spcAft>
                <a:spcPts val="600"/>
              </a:spcAft>
            </a:pPr>
            <a:r>
              <a:rPr lang="en-US" sz="2000" dirty="0" smtClean="0"/>
              <a:t>Category 1: Spacing of not more than 25 feet</a:t>
            </a:r>
          </a:p>
          <a:p>
            <a:pPr lvl="4" indent="-231775">
              <a:spcAft>
                <a:spcPts val="600"/>
              </a:spcAft>
            </a:pPr>
            <a:r>
              <a:rPr lang="en-US" sz="2000" dirty="0" smtClean="0"/>
              <a:t>Category 2: Spacing of between 25-50 feet</a:t>
            </a:r>
          </a:p>
          <a:p>
            <a:pPr lvl="4" indent="-231775">
              <a:spcAft>
                <a:spcPts val="600"/>
              </a:spcAft>
            </a:pPr>
            <a:r>
              <a:rPr lang="en-US" sz="2000" dirty="0" smtClean="0"/>
              <a:t>Category 3: Spacing of up to 75 feet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Outdoor Rodent Management Plan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Indoor Rodent Management Plan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Autofit/>
          </a:bodyPr>
          <a:lstStyle/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Multiple-catch traps may be supplemented at a rate determined by the technician with snap traps in stations or glue boards added into PVC pipes.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The </a:t>
            </a:r>
            <a:r>
              <a:rPr lang="en-US" sz="2400" dirty="0"/>
              <a:t>inside of any exterior wall should have multiple-catch traps or </a:t>
            </a:r>
            <a:r>
              <a:rPr lang="en-US" sz="2400" dirty="0" smtClean="0"/>
              <a:t>glue boards </a:t>
            </a:r>
            <a:r>
              <a:rPr lang="en-US" sz="2400" dirty="0"/>
              <a:t>in stations at the rate of one </a:t>
            </a:r>
            <a:r>
              <a:rPr lang="en-US" sz="2400" dirty="0" smtClean="0"/>
              <a:t>every 20’ for mice and one every 40’ or more for rats.</a:t>
            </a:r>
            <a:endParaRPr lang="en-US" sz="2400" dirty="0"/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/>
              <a:t>Rodenticides shall not be used inside food plants in any area unless approved by the plant contact and permitted by </a:t>
            </a:r>
            <a:r>
              <a:rPr lang="en-US" sz="2400" dirty="0" smtClean="0"/>
              <a:t>label.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04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Indoor Rodent Management Plan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rmAutofit fontScale="92500" lnSpcReduction="10000"/>
          </a:bodyPr>
          <a:lstStyle/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Rodent management devices should be added adjacent to doors, docks, and ramps, but may be placed adjacent to any exterior opening per company practices.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Plants </a:t>
            </a:r>
            <a:r>
              <a:rPr lang="en-US" sz="2400" dirty="0"/>
              <a:t>should have an inspection aisle of at least 18 inches along walls. </a:t>
            </a:r>
            <a:r>
              <a:rPr lang="en-US" sz="2400" dirty="0" smtClean="0"/>
              <a:t>This </a:t>
            </a:r>
            <a:r>
              <a:rPr lang="en-US" sz="2400" dirty="0"/>
              <a:t>area is painted white in order to contrast with droppings or insects.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Do not use peanut </a:t>
            </a:r>
            <a:r>
              <a:rPr lang="en-US" sz="2400" dirty="0"/>
              <a:t>butter or nut based attractants </a:t>
            </a:r>
            <a:r>
              <a:rPr lang="en-US" sz="2400" dirty="0" smtClean="0"/>
              <a:t>inside </a:t>
            </a:r>
            <a:r>
              <a:rPr lang="en-US" sz="2400" dirty="0"/>
              <a:t>a plant </a:t>
            </a:r>
            <a:r>
              <a:rPr lang="en-US" sz="2400" dirty="0" smtClean="0"/>
              <a:t>due to allergen concerns. Synthetic peanut butter</a:t>
            </a:r>
            <a:r>
              <a:rPr lang="en-US" sz="2400" b="1" dirty="0" smtClean="0"/>
              <a:t> may  </a:t>
            </a:r>
            <a:r>
              <a:rPr lang="en-US" sz="2400" dirty="0" smtClean="0"/>
              <a:t>be approved for use.</a:t>
            </a:r>
            <a:endParaRPr lang="en-US" sz="2400" dirty="0"/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/>
              <a:t>Rodents must be disposed of in a sanitary method </a:t>
            </a:r>
            <a:r>
              <a:rPr lang="en-US" sz="2400" dirty="0" smtClean="0"/>
              <a:t>offsite. </a:t>
            </a:r>
            <a:r>
              <a:rPr lang="en-US" sz="2400" dirty="0"/>
              <a:t>Rodents, droppings, and any urine deposits or residue must be handled using protective </a:t>
            </a:r>
            <a:r>
              <a:rPr lang="en-US" sz="2400" dirty="0" smtClean="0"/>
              <a:t>gear.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611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Rodent Management Products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Rodent Rock Bait Stations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/>
              <a:t>Top Loading Bait Stations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Bait Blocks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Glue Traps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Glue Boards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Live Catch Mouse Traps</a:t>
            </a:r>
          </a:p>
          <a:p>
            <a:pPr lvl="2" indent="-231775">
              <a:spcAft>
                <a:spcPts val="600"/>
              </a:spcAft>
              <a:buClr>
                <a:schemeClr val="accent5"/>
              </a:buClr>
            </a:pPr>
            <a:r>
              <a:rPr lang="en-US" sz="2400" dirty="0" smtClean="0"/>
              <a:t>Snap Traps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270250"/>
            <a:ext cx="1066800" cy="844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424" y="3276600"/>
            <a:ext cx="1082639" cy="8564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86698"/>
            <a:ext cx="1066800" cy="916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598152"/>
            <a:ext cx="1371600" cy="1104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817" y="5167730"/>
            <a:ext cx="899583" cy="11779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84" y="1635150"/>
            <a:ext cx="834515" cy="1108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1620253"/>
            <a:ext cx="800100" cy="11229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73" y="5257800"/>
            <a:ext cx="806627" cy="12036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54" y="1600200"/>
            <a:ext cx="569246" cy="109295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301" y="3234155"/>
            <a:ext cx="1001397" cy="110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0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Insect Program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/>
              <a:t>Conduct a thorough </a:t>
            </a:r>
            <a:r>
              <a:rPr lang="en-US" sz="2200" dirty="0"/>
              <a:t>inspection </a:t>
            </a:r>
            <a:r>
              <a:rPr lang="en-US" sz="2200" dirty="0" smtClean="0"/>
              <a:t>of </a:t>
            </a:r>
            <a:r>
              <a:rPr lang="en-US" sz="2200" dirty="0"/>
              <a:t>the exterior of the </a:t>
            </a:r>
            <a:r>
              <a:rPr lang="en-US" sz="2200" dirty="0" smtClean="0"/>
              <a:t>building.</a:t>
            </a:r>
            <a:endParaRPr lang="en-US" sz="22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/>
              <a:t>Conduct a </a:t>
            </a:r>
            <a:r>
              <a:rPr lang="en-US" sz="2200" dirty="0"/>
              <a:t>thorough inspection of the accessible components of the plant </a:t>
            </a:r>
            <a:r>
              <a:rPr lang="en-US" sz="2200" dirty="0" smtClean="0"/>
              <a:t>not </a:t>
            </a:r>
            <a:r>
              <a:rPr lang="en-US" sz="2200" dirty="0"/>
              <a:t>less than </a:t>
            </a:r>
            <a:r>
              <a:rPr lang="en-US" sz="2200" dirty="0" smtClean="0"/>
              <a:t>monthly.</a:t>
            </a:r>
            <a:endParaRPr lang="en-US" sz="22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/>
              <a:t>Pheromones and pheromone traps may be used as part of the monitoring and management processes.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/>
              <a:t>Insects </a:t>
            </a:r>
            <a:r>
              <a:rPr lang="en-US" sz="2200" dirty="0"/>
              <a:t>shall be managed using a product labeled for the </a:t>
            </a:r>
            <a:r>
              <a:rPr lang="en-US" sz="2200" dirty="0" smtClean="0"/>
              <a:t>site (</a:t>
            </a:r>
            <a:r>
              <a:rPr lang="en-US" sz="2200" dirty="0"/>
              <a:t>residual or non-residual</a:t>
            </a:r>
            <a:r>
              <a:rPr lang="en-US" sz="2200" dirty="0" smtClean="0"/>
              <a:t>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200" dirty="0" smtClean="0"/>
              <a:t>Space </a:t>
            </a:r>
            <a:r>
              <a:rPr lang="en-US" sz="2200" dirty="0"/>
              <a:t>treatment may be used to reduce adult </a:t>
            </a:r>
            <a:r>
              <a:rPr lang="en-US" sz="2200" dirty="0" smtClean="0"/>
              <a:t>populations</a:t>
            </a:r>
            <a:r>
              <a:rPr lang="en-US" sz="2200" dirty="0"/>
              <a:t> </a:t>
            </a:r>
            <a:r>
              <a:rPr lang="en-US" sz="2200" dirty="0" smtClean="0"/>
              <a:t>(including use of </a:t>
            </a:r>
            <a:r>
              <a:rPr lang="en-US" sz="2200" dirty="0"/>
              <a:t>insect growth </a:t>
            </a:r>
            <a:r>
              <a:rPr lang="en-US" sz="2200" dirty="0" smtClean="0"/>
              <a:t>regulators- IGRs) as per label.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912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Insect Program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25475" y="1600200"/>
            <a:ext cx="7680325" cy="47244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Insect Light Traps and Flying Insect Traps</a:t>
            </a:r>
          </a:p>
          <a:p>
            <a:pPr marL="457200" lvl="1" indent="-223838"/>
            <a:r>
              <a:rPr lang="en-US" sz="1800" dirty="0"/>
              <a:t>Insect light traps (ILTs) may be installed to monitor and manage certain flying insects </a:t>
            </a:r>
            <a:r>
              <a:rPr lang="en-US" sz="1800" dirty="0" smtClean="0"/>
              <a:t>(</a:t>
            </a:r>
            <a:r>
              <a:rPr lang="en-US" sz="1800" dirty="0"/>
              <a:t>e.g. </a:t>
            </a:r>
            <a:r>
              <a:rPr lang="en-US" sz="1800" dirty="0" err="1"/>
              <a:t>Indianmeal</a:t>
            </a:r>
            <a:r>
              <a:rPr lang="en-US" sz="1800" dirty="0"/>
              <a:t> moths, fruit flies, etc.).</a:t>
            </a:r>
          </a:p>
          <a:p>
            <a:pPr marL="457200" lvl="1" indent="-223838"/>
            <a:r>
              <a:rPr lang="en-US" sz="1800" dirty="0"/>
              <a:t>Findings and seasonal requirements will dictate frequency of </a:t>
            </a:r>
            <a:r>
              <a:rPr lang="en-US" sz="1800" dirty="0" smtClean="0"/>
              <a:t>inspection.</a:t>
            </a:r>
            <a:endParaRPr lang="en-US" sz="1800" dirty="0"/>
          </a:p>
          <a:p>
            <a:pPr marL="457200" lvl="1" indent="-223838"/>
            <a:r>
              <a:rPr lang="en-US" sz="1800" dirty="0"/>
              <a:t>Placement </a:t>
            </a:r>
            <a:r>
              <a:rPr lang="en-US" sz="1800" dirty="0" smtClean="0"/>
              <a:t>(2-5 </a:t>
            </a:r>
            <a:r>
              <a:rPr lang="en-US" sz="1800" dirty="0"/>
              <a:t>feet above floor </a:t>
            </a:r>
            <a:r>
              <a:rPr lang="en-US" sz="1800" dirty="0" smtClean="0"/>
              <a:t>level) must </a:t>
            </a:r>
            <a:r>
              <a:rPr lang="en-US" sz="1800" dirty="0"/>
              <a:t>be according to manufacturer’s instructions and in compliance with any regulatory policies and </a:t>
            </a:r>
            <a:r>
              <a:rPr lang="en-US" sz="1800" dirty="0" smtClean="0"/>
              <a:t>guidelines.</a:t>
            </a:r>
            <a:endParaRPr lang="en-US" sz="1800" dirty="0"/>
          </a:p>
          <a:p>
            <a:pPr marL="457200" lvl="1" indent="-223838"/>
            <a:r>
              <a:rPr lang="en-US" sz="1800" dirty="0" smtClean="0"/>
              <a:t>ILTs </a:t>
            </a:r>
            <a:r>
              <a:rPr lang="en-US" sz="1800" dirty="0"/>
              <a:t>must be monitored based upon the contract and weekly monitoring is </a:t>
            </a:r>
            <a:r>
              <a:rPr lang="en-US" sz="1800" dirty="0" smtClean="0"/>
              <a:t>suggested.</a:t>
            </a:r>
            <a:endParaRPr lang="en-US" sz="1800" dirty="0"/>
          </a:p>
          <a:p>
            <a:pPr marL="457200" lvl="1" indent="-223838"/>
            <a:r>
              <a:rPr lang="en-US" sz="1800" dirty="0"/>
              <a:t>Bulbs in ILTs must be changed according to manufacturer’s recommendations </a:t>
            </a:r>
            <a:r>
              <a:rPr lang="en-US" sz="1800" dirty="0" smtClean="0"/>
              <a:t>(at </a:t>
            </a:r>
            <a:r>
              <a:rPr lang="en-US" sz="1800" dirty="0"/>
              <a:t>least </a:t>
            </a:r>
            <a:r>
              <a:rPr lang="en-US" sz="1800" dirty="0" smtClean="0"/>
              <a:t>annually). </a:t>
            </a:r>
            <a:r>
              <a:rPr lang="en-US" sz="1800" dirty="0"/>
              <a:t>Shatter protection must be in place where food or packaging may become contaminated by </a:t>
            </a:r>
            <a:r>
              <a:rPr lang="en-US" sz="1800" dirty="0" smtClean="0"/>
              <a:t>glass.</a:t>
            </a:r>
            <a:endParaRPr lang="en-US" sz="1800" dirty="0"/>
          </a:p>
          <a:p>
            <a:pPr marL="457200" lvl="1" indent="-223838"/>
            <a:r>
              <a:rPr lang="en-US" sz="1800" dirty="0"/>
              <a:t>Sticky type ILTs must be monitored at least monthly and the sticky board must be replaced if ineffective. Type of insects on the board must be recorded and </a:t>
            </a:r>
            <a:r>
              <a:rPr lang="en-US" sz="1800" dirty="0" smtClean="0"/>
              <a:t>categorized.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933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Insect Management Products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25475" y="1600200"/>
            <a:ext cx="7680325" cy="4724400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Insect Light Lamp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Powders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Glue Boards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/>
              <a:t>Insecticides</a:t>
            </a:r>
            <a:endParaRPr lang="en-US" sz="2800" dirty="0" smtClean="0"/>
          </a:p>
        </p:txBody>
      </p:sp>
      <p:pic>
        <p:nvPicPr>
          <p:cNvPr id="1028" name="Picture 4" descr="http://www.jteaton.com/images_highres/72dpi_web/PCOProducts/FlyLights/1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78195"/>
            <a:ext cx="1679738" cy="79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jteaton.com/productinfo/images/15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962400"/>
            <a:ext cx="1173244" cy="14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479704"/>
            <a:ext cx="946026" cy="14638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213" y="2667000"/>
            <a:ext cx="508000" cy="1261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572000"/>
            <a:ext cx="771644" cy="12793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44" y="2438400"/>
            <a:ext cx="1295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Bird &amp; Wildlife Management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49275" y="1524000"/>
            <a:ext cx="7680325" cy="47244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 smtClean="0"/>
              <a:t>Bird </a:t>
            </a:r>
            <a:r>
              <a:rPr lang="en-US" sz="2100" dirty="0"/>
              <a:t>prevention measures may be installed. These shall be any type of wire, net, device, or material to prevent roosting.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/>
              <a:t>Any interior bird removal shall be by trapping and removal in accordance with regulations.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/>
              <a:t>Exterior infestations such as geese on grounds may be managed by scaring devices or repellents. </a:t>
            </a:r>
            <a:endParaRPr lang="en-US" sz="2100" dirty="0" smtClean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 smtClean="0"/>
              <a:t>Use </a:t>
            </a:r>
            <a:r>
              <a:rPr lang="en-US" sz="2100" dirty="0"/>
              <a:t>of protective gear shall be required for removal of nests and/or </a:t>
            </a:r>
            <a:r>
              <a:rPr lang="en-US" sz="2100" dirty="0" smtClean="0"/>
              <a:t>droppings.</a:t>
            </a:r>
            <a:endParaRPr lang="en-US" sz="21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/>
              <a:t>Any miscellaneous animal removal shall be by trapping and removal in accordance with local </a:t>
            </a:r>
            <a:r>
              <a:rPr lang="en-US" sz="2100" dirty="0" smtClean="0"/>
              <a:t>regulations.</a:t>
            </a:r>
            <a:endParaRPr lang="en-US" sz="2100" dirty="0"/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100" dirty="0"/>
              <a:t>Exterior infestations such as prairie dogs on grounds may be managed by repellents or other method according to label or </a:t>
            </a:r>
            <a:r>
              <a:rPr lang="en-US" sz="2100" dirty="0" smtClean="0"/>
              <a:t>instructions.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8340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4867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Bird &amp; Wildlife Management Products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549275" y="1524000"/>
            <a:ext cx="7680325" cy="47244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800" dirty="0" smtClean="0"/>
              <a:t>Scaring Devices</a:t>
            </a:r>
          </a:p>
          <a:p>
            <a:pPr marL="569913" lvl="1" indent="-223838">
              <a:spcBef>
                <a:spcPts val="300"/>
              </a:spcBef>
              <a:spcAft>
                <a:spcPts val="300"/>
              </a:spcAft>
            </a:pPr>
            <a:r>
              <a:rPr lang="en-US" sz="2400" dirty="0" smtClean="0"/>
              <a:t>Sound</a:t>
            </a:r>
          </a:p>
          <a:p>
            <a:pPr marL="569913" lvl="1" indent="-223838">
              <a:spcBef>
                <a:spcPts val="300"/>
              </a:spcBef>
              <a:spcAft>
                <a:spcPts val="300"/>
              </a:spcAft>
            </a:pPr>
            <a:r>
              <a:rPr lang="en-US" sz="2400" dirty="0" smtClean="0"/>
              <a:t>Visual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800" dirty="0" smtClean="0"/>
              <a:t>Netting Devices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800" dirty="0" smtClean="0"/>
              <a:t>Poison/Bait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800" dirty="0" smtClean="0"/>
              <a:t>Cages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800" dirty="0" smtClean="0"/>
              <a:t>Traps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333" y="3825189"/>
            <a:ext cx="675132" cy="182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21832"/>
            <a:ext cx="1447800" cy="12921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760" y="1752600"/>
            <a:ext cx="1066800" cy="1193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268617"/>
            <a:ext cx="1016486" cy="9419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724526"/>
            <a:ext cx="433917" cy="14181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419600"/>
            <a:ext cx="958497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Weed Management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marL="236538" lvl="1" indent="-236538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/>
              <a:t>Vegetation should not be planted against </a:t>
            </a:r>
            <a:r>
              <a:rPr lang="en-US" sz="2400" dirty="0" smtClean="0"/>
              <a:t>the exterior of the buildings as it fosters rodent life. </a:t>
            </a:r>
          </a:p>
          <a:p>
            <a:pPr marL="236538" lvl="1" indent="-236538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This area can also be filled with an 18” band of stone to prevent rodent burrowing.</a:t>
            </a:r>
            <a:endParaRPr lang="en-US" sz="2400" dirty="0"/>
          </a:p>
          <a:p>
            <a:pPr marL="236538" lvl="1" indent="-236538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/>
              <a:t>An inspection band and clear zone adjacent to the building should be encouraged as part of the periodic </a:t>
            </a:r>
            <a:r>
              <a:rPr lang="en-US" sz="2400" dirty="0" smtClean="0"/>
              <a:t>audit.</a:t>
            </a:r>
          </a:p>
        </p:txBody>
      </p:sp>
    </p:spTree>
    <p:extLst>
      <p:ext uri="{BB962C8B-B14F-4D97-AF65-F5344CB8AC3E}">
        <p14:creationId xmlns:p14="http://schemas.microsoft.com/office/powerpoint/2010/main" val="340152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41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98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National Pest Management Assoc.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For full details on Food Plant Standards, consult the </a:t>
            </a:r>
            <a:r>
              <a:rPr lang="en-US" sz="2400" dirty="0" smtClean="0">
                <a:hlinkClick r:id="rId2"/>
              </a:rPr>
              <a:t>Pest Management Standards for Food Plants</a:t>
            </a:r>
            <a:r>
              <a:rPr lang="en-US" sz="2400" dirty="0" smtClean="0"/>
              <a:t> put out by the National Pest Management Association.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endParaRPr lang="en-US" sz="2400" dirty="0" smtClean="0"/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endParaRPr lang="en-US" sz="2400" dirty="0"/>
          </a:p>
          <a:p>
            <a:pPr algn="r">
              <a:spcBef>
                <a:spcPts val="0"/>
              </a:spcBef>
            </a:pPr>
            <a:endParaRPr lang="en-US" sz="1400" dirty="0" smtClean="0"/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NPMA</a:t>
            </a:r>
            <a:endParaRPr lang="en-US" sz="1400" dirty="0"/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10460 </a:t>
            </a:r>
            <a:r>
              <a:rPr lang="en-US" sz="1400" dirty="0"/>
              <a:t>North Street, </a:t>
            </a:r>
            <a:endParaRPr lang="en-US" sz="1400" dirty="0" smtClean="0"/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Fairfax</a:t>
            </a:r>
            <a:r>
              <a:rPr lang="en-US" sz="1400" dirty="0"/>
              <a:t>, VA 22030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703-352-NPMA </a:t>
            </a:r>
            <a:r>
              <a:rPr lang="en-US" sz="1400" dirty="0"/>
              <a:t>(6762)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fax </a:t>
            </a:r>
            <a:r>
              <a:rPr lang="en-US" sz="1400" dirty="0"/>
              <a:t>703-352-3031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/>
              <a:t>						www.npmapestworld.org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endParaRPr lang="en-US" sz="2400" dirty="0"/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29010" t="7057" r="27816" b="17786"/>
          <a:stretch/>
        </p:blipFill>
        <p:spPr bwMode="auto">
          <a:xfrm>
            <a:off x="3429000" y="3176589"/>
            <a:ext cx="2362200" cy="2995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34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Other Sources of Information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U.S. Food and Drug Administration</a:t>
            </a:r>
          </a:p>
          <a:p>
            <a:pPr lvl="4" indent="-231775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hlinkClick r:id="rId2"/>
              </a:rPr>
              <a:t>Good Manufacturing Practices</a:t>
            </a:r>
            <a:endParaRPr lang="en-US" sz="2400" dirty="0"/>
          </a:p>
          <a:p>
            <a:pPr marL="460375" lvl="3" indent="-34290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r>
              <a:rPr lang="en-US" sz="2400" dirty="0" smtClean="0"/>
              <a:t>American Institute of Baking</a:t>
            </a:r>
          </a:p>
          <a:p>
            <a:pPr lvl="4" indent="-230188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hlinkClick r:id="rId3"/>
              </a:rPr>
              <a:t>Food Safety Audits and Education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440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Questions?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114800"/>
            <a:ext cx="5573985" cy="143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55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638</TotalTime>
  <Words>1162</Words>
  <Application>Microsoft Office PowerPoint</Application>
  <PresentationFormat>On-screen Show (4:3)</PresentationFormat>
  <Paragraphs>120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Mylar</vt:lpstr>
      <vt:lpstr>Pest Management</vt:lpstr>
      <vt:lpstr>Food Service Pest Management</vt:lpstr>
      <vt:lpstr>Training &amp; Compliance</vt:lpstr>
      <vt:lpstr>Training &amp; Compliance</vt:lpstr>
      <vt:lpstr>Training &amp; Compliance</vt:lpstr>
      <vt:lpstr>Rodent Program</vt:lpstr>
      <vt:lpstr>Outdoor Rodent Management Plan</vt:lpstr>
      <vt:lpstr>Outdoor Rodent Management Plan</vt:lpstr>
      <vt:lpstr>Outdoor Rodent Management Plan</vt:lpstr>
      <vt:lpstr>Indoor Rodent Management Plan</vt:lpstr>
      <vt:lpstr>Indoor Rodent Management Plan</vt:lpstr>
      <vt:lpstr>Rodent Management Products</vt:lpstr>
      <vt:lpstr>Insect Program</vt:lpstr>
      <vt:lpstr>Insect Program</vt:lpstr>
      <vt:lpstr>Insect Management Products</vt:lpstr>
      <vt:lpstr>Bird &amp; Wildlife Management</vt:lpstr>
      <vt:lpstr>Bird &amp; Wildlife Management Products</vt:lpstr>
      <vt:lpstr>Weed Management</vt:lpstr>
      <vt:lpstr>PowerPoint Presentation</vt:lpstr>
      <vt:lpstr>National Pest Management Assoc.</vt:lpstr>
      <vt:lpstr>Other Sources of Information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 Management</dc:title>
  <dc:creator>Faun Freitag</dc:creator>
  <cp:lastModifiedBy>Faun Freitag</cp:lastModifiedBy>
  <cp:revision>42</cp:revision>
  <cp:lastPrinted>2011-01-21T16:45:50Z</cp:lastPrinted>
  <dcterms:created xsi:type="dcterms:W3CDTF">2011-01-19T13:51:54Z</dcterms:created>
  <dcterms:modified xsi:type="dcterms:W3CDTF">2011-01-24T14:44:02Z</dcterms:modified>
</cp:coreProperties>
</file>