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handoutMasterIdLst>
    <p:handoutMasterId r:id="rId25"/>
  </p:handoutMasterIdLst>
  <p:sldIdLst>
    <p:sldId id="256" r:id="rId2"/>
    <p:sldId id="257" r:id="rId3"/>
    <p:sldId id="258" r:id="rId4"/>
    <p:sldId id="277" r:id="rId5"/>
    <p:sldId id="276" r:id="rId6"/>
    <p:sldId id="259" r:id="rId7"/>
    <p:sldId id="260" r:id="rId8"/>
    <p:sldId id="279" r:id="rId9"/>
    <p:sldId id="269" r:id="rId10"/>
    <p:sldId id="262" r:id="rId11"/>
    <p:sldId id="261" r:id="rId12"/>
    <p:sldId id="263" r:id="rId13"/>
    <p:sldId id="270" r:id="rId14"/>
    <p:sldId id="264" r:id="rId15"/>
    <p:sldId id="265" r:id="rId16"/>
    <p:sldId id="271" r:id="rId17"/>
    <p:sldId id="266" r:id="rId18"/>
    <p:sldId id="272" r:id="rId19"/>
    <p:sldId id="267" r:id="rId20"/>
    <p:sldId id="278" r:id="rId21"/>
    <p:sldId id="268" r:id="rId22"/>
    <p:sldId id="274" r:id="rId23"/>
    <p:sldId id="275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7608"/>
    <a:srgbClr val="D67E08"/>
    <a:srgbClr val="E99D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4" autoAdjust="0"/>
  </p:normalViewPr>
  <p:slideViewPr>
    <p:cSldViewPr>
      <p:cViewPr>
        <p:scale>
          <a:sx n="126" d="100"/>
          <a:sy n="126" d="100"/>
        </p:scale>
        <p:origin x="-27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2D067F-F91E-4E14-82B8-DAAD29339564}" type="datetimeFigureOut">
              <a:rPr lang="en-US" smtClean="0"/>
              <a:pPr/>
              <a:t>5/10/2011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C9596ED-ABAA-4BF1-9B73-3670946A7B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580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4881F58-0C57-46C8-BDF8-4A6DE9DA484D}" type="datetimeFigureOut">
              <a:rPr lang="en-US" smtClean="0"/>
              <a:pPr/>
              <a:t>5/10/2011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1A1EA3-C250-4FB4-BA57-3B38E564C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81F58-0C57-46C8-BDF8-4A6DE9DA484D}" type="datetimeFigureOut">
              <a:rPr lang="en-US" smtClean="0"/>
              <a:pPr/>
              <a:t>5/10/2011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A1EA3-C250-4FB4-BA57-3B38E564C3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6477000"/>
            <a:ext cx="1524000" cy="359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81F58-0C57-46C8-BDF8-4A6DE9DA484D}" type="datetimeFigureOut">
              <a:rPr lang="en-US" smtClean="0"/>
              <a:pPr/>
              <a:t>5/10/2011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A1EA3-C250-4FB4-BA57-3B38E564C3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81F58-0C57-46C8-BDF8-4A6DE9DA484D}" type="datetimeFigureOut">
              <a:rPr lang="en-US" smtClean="0"/>
              <a:pPr/>
              <a:t>5/10/2011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A1EA3-C250-4FB4-BA57-3B38E564C3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81F58-0C57-46C8-BDF8-4A6DE9DA484D}" type="datetimeFigureOut">
              <a:rPr lang="en-US" smtClean="0"/>
              <a:pPr/>
              <a:t>5/10/2011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A1EA3-C250-4FB4-BA57-3B38E564C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81F58-0C57-46C8-BDF8-4A6DE9DA484D}" type="datetimeFigureOut">
              <a:rPr lang="en-US" smtClean="0"/>
              <a:pPr/>
              <a:t>5/10/2011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A1EA3-C250-4FB4-BA57-3B38E564C3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81F58-0C57-46C8-BDF8-4A6DE9DA484D}" type="datetimeFigureOut">
              <a:rPr lang="en-US" smtClean="0"/>
              <a:pPr/>
              <a:t>5/10/2011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A1EA3-C250-4FB4-BA57-3B38E564C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4881F58-0C57-46C8-BDF8-4A6DE9DA484D}" type="datetimeFigureOut">
              <a:rPr lang="en-US" smtClean="0"/>
              <a:pPr/>
              <a:t>5/10/2011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A1EA3-C250-4FB4-BA57-3B38E564C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4881F58-0C57-46C8-BDF8-4A6DE9DA484D}" type="datetimeFigureOut">
              <a:rPr lang="en-US" smtClean="0"/>
              <a:pPr/>
              <a:t>5/10/2011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1A1EA3-C250-4FB4-BA57-3B38E564C3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81F58-0C57-46C8-BDF8-4A6DE9DA484D}" type="datetimeFigureOut">
              <a:rPr lang="en-US" smtClean="0"/>
              <a:pPr/>
              <a:t>5/10/2011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A1EA3-C250-4FB4-BA57-3B38E564C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4881F58-0C57-46C8-BDF8-4A6DE9DA484D}" type="datetimeFigureOut">
              <a:rPr lang="en-US" smtClean="0"/>
              <a:pPr/>
              <a:t>5/10/2011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1A1EA3-C250-4FB4-BA57-3B38E564C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4881F58-0C57-46C8-BDF8-4A6DE9DA484D}" type="datetimeFigureOut">
              <a:rPr lang="en-US" smtClean="0"/>
              <a:pPr/>
              <a:t>5/10/2011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41A1EA3-C250-4FB4-BA57-3B38E564C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" pitchFamily="2" charset="2"/>
        <a:buChar char="§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5"/>
        </a:buClr>
        <a:buSzPct val="68000"/>
        <a:buFont typeface="Wingdings" pitchFamily="2" charset="2"/>
        <a:buChar char="§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68000"/>
        <a:buFont typeface="Wingdings" pitchFamily="2" charset="2"/>
        <a:buChar char="§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www.npmapestworld.org/documents/Foodplantstandards2010_000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bonline.org/" TargetMode="External"/><Relationship Id="rId2" Type="http://schemas.openxmlformats.org/officeDocument/2006/relationships/hyperlink" Target="http://www.fda.gov/Food/GuidanceComplianceRegulatoryInformation/CurrentGoodManufacturingPracticesCGMPs/ucm110877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hyperlink" Target="http://www.fda.gov/default.htm" TargetMode="Externa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" y="457201"/>
            <a:ext cx="7452360" cy="1524000"/>
          </a:xfrm>
        </p:spPr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Pest Management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981200"/>
            <a:ext cx="4800600" cy="6096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For Food Processing </a:t>
            </a:r>
            <a:endParaRPr lang="en-US" sz="3600" b="1" dirty="0"/>
          </a:p>
        </p:txBody>
      </p:sp>
      <p:pic>
        <p:nvPicPr>
          <p:cNvPr id="7" name="Picture 6"/>
          <p:cNvPicPr/>
          <p:nvPr/>
        </p:nvPicPr>
        <p:blipFill rotWithShape="1">
          <a:blip r:embed="rId2" cstate="print"/>
          <a:srcRect l="29010" t="7057" r="27816" b="17786"/>
          <a:stretch/>
        </p:blipFill>
        <p:spPr bwMode="auto">
          <a:xfrm>
            <a:off x="5943600" y="2286000"/>
            <a:ext cx="1676400" cy="22860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52400" y="4419599"/>
            <a:ext cx="5300355" cy="533401"/>
            <a:chOff x="428626" y="5754197"/>
            <a:chExt cx="5589301" cy="685801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428626" y="5754197"/>
              <a:ext cx="4981574" cy="68580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b" anchorCtr="0">
              <a:normAutofit fontScale="85000" lnSpcReduction="20000"/>
            </a:bodyPr>
            <a:lstStyle>
              <a:lvl1pPr algn="l" defTabSz="914400" rtl="0" eaLnBrk="1" latinLnBrk="0" hangingPunct="1">
                <a:spcBef>
                  <a:spcPts val="0"/>
                </a:spcBef>
                <a:buNone/>
                <a:defRPr kumimoji="0" lang="en-US" sz="6000" b="1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0">
                        <a:schemeClr val="tx1">
                          <a:alpha val="92000"/>
                        </a:schemeClr>
                      </a:gs>
                      <a:gs pos="45000">
                        <a:schemeClr val="tx1">
                          <a:alpha val="51000"/>
                        </a:schemeClr>
                      </a:gs>
                      <a:gs pos="100000">
                        <a:schemeClr val="tx1"/>
                      </a:gs>
                    </a:gsLst>
                    <a:lin ang="3600000" scaled="0"/>
                  </a:gradFill>
                  <a:effectLst/>
                  <a:uLnTx/>
                  <a:uFillTx/>
                  <a:latin typeface="+mj-lt"/>
                  <a:ea typeface="+mj-ea"/>
                  <a:cs typeface="Tunga" pitchFamily="2"/>
                </a:defRPr>
              </a:lvl1pPr>
            </a:lstStyle>
            <a:p>
              <a:r>
                <a:rPr lang="en-US" sz="4000" i="1" dirty="0" smtClean="0">
                  <a:solidFill>
                    <a:srgbClr val="FF0000"/>
                  </a:solidFill>
                </a:rPr>
                <a:t>Presented by</a:t>
              </a:r>
              <a:endParaRPr lang="en-US" sz="4000" i="1" dirty="0">
                <a:solidFill>
                  <a:srgbClr val="FF0000"/>
                </a:solidFill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34546" y="5754198"/>
              <a:ext cx="2383381" cy="685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3308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752600"/>
            <a:ext cx="7347586" cy="4434840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dirty="0" smtClean="0"/>
              <a:t>Training and Compliance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dirty="0" smtClean="0"/>
              <a:t>Rodent Program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dirty="0" smtClean="0"/>
              <a:t>Insect Program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dirty="0" smtClean="0"/>
              <a:t>Birds and Wildlife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dirty="0" smtClean="0"/>
              <a:t>Weed Management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Food Processing Pest Management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4" name="Picture 4" descr="http://rds.yahoo.com/_ylt=A0PDoX5jYKhNVn8A6AejzbkF/SIG=143keb9ea/EXP=1302909155/**http%3a/prod-lp-bucket.webvisible.com/instance_assets/13501/20101211000000/9f0a271f97286354ba3eadd102001f1a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790700"/>
            <a:ext cx="1576552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rds.yahoo.com/_ylt=A2KJkIekYahNjQIAhiCjzbkF/SIG=12bpeg9rg/EXP=1302909476/**http%3a/www.abc.net.au/reslib/201001/r493933_25748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384" y="2819400"/>
            <a:ext cx="671903" cy="51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rds.yahoo.com/_ylt=A2KJkevzYahNNjsAj.qjzbkF/SIG=130bjfbub/EXP=1302909555/**http%3a/pestcontrolscotland247.co.uk/wp-content/uploads/2010/10/cockroac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979305"/>
            <a:ext cx="1078273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rds.yahoo.com/_ylt=A0PDoX6FYqhNdX8AQXqjzbkF/SIG=12i7l5jbb/EXP=1302909701/**http%3a/cdn.slashgear.com/wp-content/uploads/2009/09/Pige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38400" y="4857992"/>
            <a:ext cx="922408" cy="95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rds.yahoo.com/_ylt=A0PDoTDAZahNHzcATL2jzbkF/SIG=12d10tj9r/EXP=1302910528/**http%3a/newtechpest.com/wp-content/uploads/raccoon-wb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842" y="3898440"/>
            <a:ext cx="1766921" cy="195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3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799" y="1463040"/>
            <a:ext cx="7772401" cy="4724400"/>
          </a:xfrm>
        </p:spPr>
        <p:txBody>
          <a:bodyPr>
            <a:normAutofit/>
          </a:bodyPr>
          <a:lstStyle/>
          <a:p>
            <a:pPr marL="342900" lvl="0" indent="-342900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Federal </a:t>
            </a:r>
            <a:r>
              <a:rPr lang="en-US" sz="2400" dirty="0"/>
              <a:t>I</a:t>
            </a:r>
            <a:r>
              <a:rPr lang="en-US" sz="2400" dirty="0" smtClean="0"/>
              <a:t>nsecticide Fungicide </a:t>
            </a:r>
            <a:r>
              <a:rPr lang="en-US" sz="2400" dirty="0"/>
              <a:t>Rodenticide Act (FIFRA) </a:t>
            </a:r>
            <a:r>
              <a:rPr lang="en-US" sz="2400" dirty="0" smtClean="0"/>
              <a:t>requires </a:t>
            </a:r>
            <a:r>
              <a:rPr lang="en-US" sz="2400" dirty="0"/>
              <a:t>that all pesticides be registered for every intended use, and that labels </a:t>
            </a:r>
            <a:r>
              <a:rPr lang="en-US" sz="2400" dirty="0" smtClean="0"/>
              <a:t>accompany </a:t>
            </a:r>
            <a:r>
              <a:rPr lang="en-US" sz="2400" dirty="0"/>
              <a:t>each pesticide marketed. </a:t>
            </a:r>
            <a:endParaRPr lang="en-US" sz="2400" dirty="0" smtClean="0"/>
          </a:p>
          <a:p>
            <a:pPr marL="836676" lvl="2" indent="-342900"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2000" dirty="0" smtClean="0"/>
              <a:t>Application </a:t>
            </a:r>
            <a:r>
              <a:rPr lang="en-US" sz="2000" dirty="0"/>
              <a:t>and handling requirements are specific to each pesticide product. </a:t>
            </a:r>
            <a:endParaRPr lang="en-US" sz="2000" dirty="0" smtClean="0"/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dirty="0" smtClean="0"/>
              <a:t>Under </a:t>
            </a:r>
            <a:r>
              <a:rPr lang="en-US" sz="2400" dirty="0"/>
              <a:t>FIFRA, the use of pesticides in a manner inconsistent with labeling established by EPA is illegal</a:t>
            </a:r>
            <a:r>
              <a:rPr lang="en-US" sz="2400" dirty="0" smtClean="0"/>
              <a:t>.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dirty="0" smtClean="0"/>
              <a:t>Service logs </a:t>
            </a:r>
            <a:r>
              <a:rPr lang="en-US" sz="2400" u="sng" dirty="0" smtClean="0"/>
              <a:t>must</a:t>
            </a:r>
            <a:r>
              <a:rPr lang="en-US" sz="2400" dirty="0" smtClean="0"/>
              <a:t> be updated after every service.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Training &amp; Compliance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3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799" y="1463040"/>
            <a:ext cx="7534275" cy="4724400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 smtClean="0"/>
              <a:t>Service reports must contain full documentation of servicing.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 smtClean="0"/>
              <a:t>If not documented, it never happened.</a:t>
            </a:r>
            <a:endParaRPr lang="en-US" sz="2800" dirty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/>
              <a:t>A </a:t>
            </a:r>
            <a:r>
              <a:rPr lang="en-US" sz="2800" dirty="0" smtClean="0"/>
              <a:t>master map </a:t>
            </a:r>
            <a:r>
              <a:rPr lang="en-US" sz="2800" dirty="0"/>
              <a:t>of all </a:t>
            </a:r>
            <a:r>
              <a:rPr lang="en-US" sz="2800" dirty="0" smtClean="0"/>
              <a:t>pest </a:t>
            </a:r>
            <a:r>
              <a:rPr lang="en-US" sz="2800" dirty="0"/>
              <a:t>control devices used on the property must be maintained and kept current</a:t>
            </a:r>
            <a:r>
              <a:rPr lang="en-US" sz="2800" dirty="0" smtClean="0"/>
              <a:t>.</a:t>
            </a:r>
          </a:p>
          <a:p>
            <a:pPr marL="752475" lvl="1" indent="-285750">
              <a:spcBef>
                <a:spcPts val="300"/>
              </a:spcBef>
              <a:spcAft>
                <a:spcPts val="300"/>
              </a:spcAft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2000" dirty="0" smtClean="0"/>
              <a:t>Some use color coded maps to show the location of different types of devices. </a:t>
            </a:r>
          </a:p>
          <a:p>
            <a:pPr marL="752475" lvl="1" indent="-285750">
              <a:spcBef>
                <a:spcPts val="300"/>
              </a:spcBef>
              <a:spcAft>
                <a:spcPts val="300"/>
              </a:spcAft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2000" dirty="0" smtClean="0"/>
              <a:t>Others use an electronic scanning system to track devices.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Training &amp; Compliance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14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799" y="1371600"/>
            <a:ext cx="7772401" cy="4724400"/>
          </a:xfrm>
        </p:spPr>
        <p:txBody>
          <a:bodyPr>
            <a:normAutofit fontScale="92500"/>
          </a:bodyPr>
          <a:lstStyle/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dirty="0" smtClean="0"/>
              <a:t>All </a:t>
            </a:r>
            <a:r>
              <a:rPr lang="en-US" sz="2400" dirty="0"/>
              <a:t>pest management programs must comply with Current Good Manufacturing Practices (GMPs</a:t>
            </a:r>
            <a:r>
              <a:rPr lang="en-US" sz="2400" dirty="0" smtClean="0"/>
              <a:t>) set forth by the </a:t>
            </a:r>
            <a:r>
              <a:rPr lang="en-US" sz="2400" b="1" dirty="0" smtClean="0"/>
              <a:t>U.S. Food and Drug Administration (FDA)</a:t>
            </a:r>
            <a:r>
              <a:rPr lang="en-US" sz="2400" dirty="0" smtClean="0"/>
              <a:t>.</a:t>
            </a:r>
          </a:p>
          <a:p>
            <a:pPr lvl="3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68000"/>
              <a:buFont typeface="Wingdings" pitchFamily="2" charset="2"/>
              <a:buChar char="§"/>
            </a:pPr>
            <a:r>
              <a:rPr lang="en-US" sz="2000" dirty="0" smtClean="0"/>
              <a:t>Specimen labels </a:t>
            </a:r>
            <a:r>
              <a:rPr lang="en-US" sz="2000" dirty="0"/>
              <a:t>and MSDS must be reviewed to make sure that all products have current information.</a:t>
            </a:r>
          </a:p>
          <a:p>
            <a:pPr lvl="3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68000"/>
              <a:buFont typeface="Wingdings" pitchFamily="2" charset="2"/>
              <a:buChar char="§"/>
            </a:pPr>
            <a:r>
              <a:rPr lang="en-US" sz="2000" dirty="0"/>
              <a:t>MSDS and labels of pest management products used must be filed either in hard copy or electronically.</a:t>
            </a:r>
          </a:p>
          <a:p>
            <a:pPr lvl="3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68000"/>
              <a:buFont typeface="Wingdings" pitchFamily="2" charset="2"/>
              <a:buChar char="§"/>
            </a:pPr>
            <a:r>
              <a:rPr lang="en-US" sz="2000" dirty="0"/>
              <a:t>All pesticides for use in pest management shall be stored off site or in a locked and secured storage area</a:t>
            </a:r>
            <a:r>
              <a:rPr lang="en-US" sz="2000" dirty="0" smtClean="0"/>
              <a:t>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Right-to-Know information </a:t>
            </a:r>
            <a:r>
              <a:rPr lang="en-US" sz="2400" dirty="0" smtClean="0"/>
              <a:t>(including MSDS and Specimen Labels) must </a:t>
            </a:r>
            <a:r>
              <a:rPr lang="en-US" sz="2400" dirty="0"/>
              <a:t>be available in every plant.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Training &amp; Compliance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97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11040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 smtClean="0"/>
              <a:t>Outdoor Rodent Management Plan</a:t>
            </a:r>
          </a:p>
          <a:p>
            <a:pPr marL="752094" lvl="2" indent="-342900"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</a:pPr>
            <a:r>
              <a:rPr lang="en-US" sz="1800" dirty="0"/>
              <a:t>A summary of infestation observations and potential infestation must be documented and presented to the pest management contact of the plant. Any rodent management devices shall be mapped and recorded</a:t>
            </a:r>
            <a:r>
              <a:rPr lang="en-US" sz="1800" dirty="0" smtClean="0"/>
              <a:t>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 smtClean="0"/>
              <a:t>Indoor Rodent Management Plan</a:t>
            </a:r>
          </a:p>
          <a:p>
            <a:pPr marL="752094" lvl="2" indent="-342900"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1800" dirty="0" smtClean="0"/>
              <a:t>All </a:t>
            </a:r>
            <a:r>
              <a:rPr lang="en-US" sz="1800" dirty="0"/>
              <a:t>areas of the plant interior shall be surveyed for rodents and conditions which may lead to rodent infestation. Any rodent </a:t>
            </a:r>
            <a:r>
              <a:rPr lang="en-US" sz="1800" dirty="0" smtClean="0"/>
              <a:t>management devices shall be mapped and recorded.</a:t>
            </a:r>
          </a:p>
          <a:p>
            <a:pPr marL="457200" lvl="2" indent="-4572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2800" dirty="0" smtClean="0"/>
              <a:t>Maintain </a:t>
            </a:r>
            <a:r>
              <a:rPr lang="en-US" sz="2800" dirty="0"/>
              <a:t>records of all service verification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Rodent Program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39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524000"/>
            <a:ext cx="8534400" cy="4724400"/>
          </a:xfrm>
        </p:spPr>
        <p:txBody>
          <a:bodyPr>
            <a:noAutofit/>
          </a:bodyPr>
          <a:lstStyle/>
          <a:p>
            <a:pPr marL="457200" lvl="2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sz="2000" b="1" u="sng" dirty="0" smtClean="0"/>
              <a:t>Depth Matrix Score</a:t>
            </a:r>
            <a:r>
              <a:rPr lang="en-US" sz="2000" dirty="0" smtClean="0"/>
              <a:t>: The sum of Potential &amp;</a:t>
            </a:r>
            <a:br>
              <a:rPr lang="en-US" sz="2000" dirty="0" smtClean="0"/>
            </a:br>
            <a:r>
              <a:rPr lang="en-US" sz="2000" dirty="0" smtClean="0"/>
              <a:t>History Scores.</a:t>
            </a:r>
          </a:p>
          <a:p>
            <a:pPr marL="690563" lvl="3" indent="-233363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1600" b="1" dirty="0" smtClean="0"/>
              <a:t>History:</a:t>
            </a:r>
            <a:r>
              <a:rPr lang="en-US" sz="1600" dirty="0" smtClean="0"/>
              <a:t> Category 3-no </a:t>
            </a:r>
            <a:r>
              <a:rPr lang="en-US" sz="1600" dirty="0"/>
              <a:t>significant </a:t>
            </a:r>
            <a:r>
              <a:rPr lang="en-US" sz="1600" dirty="0" smtClean="0"/>
              <a:t>evidence or history </a:t>
            </a:r>
            <a:br>
              <a:rPr lang="en-US" sz="1600" dirty="0" smtClean="0"/>
            </a:br>
            <a:r>
              <a:rPr lang="en-US" sz="1600" dirty="0" smtClean="0"/>
              <a:t>in </a:t>
            </a:r>
            <a:r>
              <a:rPr lang="en-US" sz="1600" dirty="0"/>
              <a:t>the building in the past </a:t>
            </a:r>
            <a:r>
              <a:rPr lang="en-US" sz="1600" dirty="0" smtClean="0"/>
              <a:t>year; Category 2-no </a:t>
            </a:r>
            <a:br>
              <a:rPr lang="en-US" sz="1600" dirty="0" smtClean="0"/>
            </a:br>
            <a:r>
              <a:rPr lang="en-US" sz="1600" dirty="0" smtClean="0"/>
              <a:t>significant evidence </a:t>
            </a:r>
            <a:r>
              <a:rPr lang="en-US" sz="1600" dirty="0"/>
              <a:t>or history </a:t>
            </a:r>
            <a:r>
              <a:rPr lang="en-US" sz="1600" dirty="0" smtClean="0"/>
              <a:t>in </a:t>
            </a:r>
            <a:r>
              <a:rPr lang="en-US" sz="1600" dirty="0"/>
              <a:t>the past </a:t>
            </a:r>
            <a:r>
              <a:rPr lang="en-US" sz="1600" dirty="0" smtClean="0"/>
              <a:t>six </a:t>
            </a:r>
            <a:r>
              <a:rPr lang="en-US" sz="1600" dirty="0"/>
              <a:t>months</a:t>
            </a:r>
            <a:r>
              <a:rPr lang="en-US" sz="1600" dirty="0" smtClean="0"/>
              <a:t>; </a:t>
            </a:r>
            <a:br>
              <a:rPr lang="en-US" sz="1600" dirty="0" smtClean="0"/>
            </a:br>
            <a:r>
              <a:rPr lang="en-US" sz="1600" dirty="0" smtClean="0"/>
              <a:t>Category 1-significant evidence </a:t>
            </a:r>
            <a:r>
              <a:rPr lang="en-US" sz="1600" dirty="0"/>
              <a:t>or </a:t>
            </a:r>
            <a:r>
              <a:rPr lang="en-US" sz="1600" dirty="0" smtClean="0"/>
              <a:t>history </a:t>
            </a:r>
            <a:r>
              <a:rPr lang="en-US" sz="1600" dirty="0"/>
              <a:t>in the past 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six </a:t>
            </a:r>
            <a:r>
              <a:rPr lang="en-US" sz="1600" dirty="0"/>
              <a:t>months. </a:t>
            </a:r>
            <a:endParaRPr lang="en-US" sz="1600" dirty="0" smtClean="0"/>
          </a:p>
          <a:p>
            <a:pPr marL="690563" lvl="3" indent="-233363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1600" b="1" dirty="0" smtClean="0"/>
              <a:t>Potential: </a:t>
            </a:r>
            <a:r>
              <a:rPr lang="en-US" sz="1600" dirty="0" smtClean="0"/>
              <a:t>Category 3-no </a:t>
            </a:r>
            <a:r>
              <a:rPr lang="en-US" sz="1600" dirty="0"/>
              <a:t>significant potential </a:t>
            </a:r>
            <a:r>
              <a:rPr lang="en-US" sz="1600" dirty="0" smtClean="0"/>
              <a:t>for infestation due </a:t>
            </a:r>
            <a:r>
              <a:rPr lang="en-US" sz="1600" dirty="0"/>
              <a:t>to plant </a:t>
            </a:r>
            <a:r>
              <a:rPr lang="en-US" sz="1600" dirty="0" smtClean="0"/>
              <a:t>maintenance and </a:t>
            </a:r>
            <a:r>
              <a:rPr lang="en-US" sz="1600" dirty="0"/>
              <a:t>operations, and rodent </a:t>
            </a:r>
            <a:r>
              <a:rPr lang="en-US" sz="1600" dirty="0" smtClean="0"/>
              <a:t>pressure; Category 2-medium </a:t>
            </a:r>
            <a:r>
              <a:rPr lang="en-US" sz="1600" dirty="0"/>
              <a:t>potential for infestation due to plant maintenance </a:t>
            </a:r>
            <a:r>
              <a:rPr lang="en-US" sz="1600" dirty="0" smtClean="0"/>
              <a:t>and operations</a:t>
            </a:r>
            <a:r>
              <a:rPr lang="en-US" sz="1600" dirty="0"/>
              <a:t>, and rodent </a:t>
            </a:r>
            <a:r>
              <a:rPr lang="en-US" sz="1600" dirty="0" smtClean="0"/>
              <a:t>pressure; Category 1-high </a:t>
            </a:r>
            <a:r>
              <a:rPr lang="en-US" sz="1600" dirty="0"/>
              <a:t>potential for infestation due to plant maintenance </a:t>
            </a:r>
            <a:r>
              <a:rPr lang="en-US" sz="1600" dirty="0" smtClean="0"/>
              <a:t>and operations</a:t>
            </a:r>
            <a:r>
              <a:rPr lang="en-US" sz="1600" dirty="0"/>
              <a:t>, and rodent </a:t>
            </a:r>
            <a:r>
              <a:rPr lang="en-US" sz="1600" dirty="0" smtClean="0"/>
              <a:t>pressure.</a:t>
            </a:r>
          </a:p>
          <a:p>
            <a:pPr marL="457200" lvl="3" indent="0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  <a:buSzPct val="68000"/>
              <a:buNone/>
            </a:pPr>
            <a:r>
              <a:rPr lang="en-US" sz="1600" dirty="0" smtClean="0"/>
              <a:t>	* Part of </a:t>
            </a:r>
            <a:r>
              <a:rPr lang="en-US" sz="1600" b="1" dirty="0" smtClean="0"/>
              <a:t>NPMA’s</a:t>
            </a:r>
            <a:r>
              <a:rPr lang="en-US" sz="1600" dirty="0" smtClean="0"/>
              <a:t> </a:t>
            </a:r>
            <a:r>
              <a:rPr lang="en-US" sz="1600" dirty="0"/>
              <a:t>Pest Management </a:t>
            </a:r>
            <a:r>
              <a:rPr lang="en-US" sz="1600" dirty="0" smtClean="0"/>
              <a:t>Standards </a:t>
            </a:r>
            <a:r>
              <a:rPr lang="en-US" sz="1600" dirty="0"/>
              <a:t>for </a:t>
            </a:r>
            <a:r>
              <a:rPr lang="en-US" sz="1600" dirty="0" smtClean="0"/>
              <a:t>Food Plants.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Outdoor Rodent Management Plan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5" t="42899" r="42844" b="25560"/>
          <a:stretch/>
        </p:blipFill>
        <p:spPr bwMode="auto">
          <a:xfrm>
            <a:off x="6553200" y="1828800"/>
            <a:ext cx="2086917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76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752600"/>
            <a:ext cx="7680960" cy="41148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If </a:t>
            </a:r>
            <a:r>
              <a:rPr lang="en-US" sz="2800" dirty="0"/>
              <a:t>the </a:t>
            </a:r>
            <a:r>
              <a:rPr lang="en-US" sz="2800" dirty="0" smtClean="0"/>
              <a:t>total Depth-Matrix score </a:t>
            </a:r>
            <a:r>
              <a:rPr lang="en-US" sz="2800" dirty="0"/>
              <a:t>is </a:t>
            </a:r>
            <a:r>
              <a:rPr lang="en-US" sz="2800" dirty="0" smtClean="0"/>
              <a:t>a 2</a:t>
            </a:r>
            <a:r>
              <a:rPr lang="en-US" sz="2800" dirty="0"/>
              <a:t>, 3, or 4, then the exterior service interval must be at least twice monthly. </a:t>
            </a:r>
            <a:endParaRPr lang="en-US" sz="28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If </a:t>
            </a:r>
            <a:r>
              <a:rPr lang="en-US" sz="2800" dirty="0"/>
              <a:t>the score is 5 or 6, the exterior service </a:t>
            </a:r>
            <a:r>
              <a:rPr lang="en-US" sz="2800" dirty="0" smtClean="0"/>
              <a:t>interval may </a:t>
            </a:r>
            <a:r>
              <a:rPr lang="en-US" sz="2800" dirty="0"/>
              <a:t>be monthly.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Results </a:t>
            </a:r>
            <a:r>
              <a:rPr lang="en-US" sz="2800" dirty="0" smtClean="0"/>
              <a:t>should </a:t>
            </a:r>
            <a:r>
              <a:rPr lang="en-US" sz="2800" dirty="0"/>
              <a:t>be reviewed by and accepted by plant contact and may be </a:t>
            </a:r>
            <a:r>
              <a:rPr lang="en-US" sz="2800" dirty="0" smtClean="0"/>
              <a:t>adjusted </a:t>
            </a:r>
            <a:r>
              <a:rPr lang="en-US" sz="2800" dirty="0"/>
              <a:t>as necessary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Outdoor Rodent Management Plan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79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2440" y="1524000"/>
            <a:ext cx="8138160" cy="4724400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dirty="0" smtClean="0"/>
              <a:t>Property Perimeter Program: </a:t>
            </a:r>
          </a:p>
          <a:p>
            <a:pPr marL="627063" lvl="2" indent="-339725"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</a:pPr>
            <a:r>
              <a:rPr lang="en-US" sz="2200" dirty="0" smtClean="0"/>
              <a:t>Rodent </a:t>
            </a:r>
            <a:r>
              <a:rPr lang="en-US" sz="2200" dirty="0"/>
              <a:t>management equipment </a:t>
            </a:r>
            <a:r>
              <a:rPr lang="en-US" sz="2200" dirty="0" smtClean="0"/>
              <a:t>(snap and glue traps </a:t>
            </a:r>
            <a:r>
              <a:rPr lang="en-US" sz="2200" dirty="0"/>
              <a:t>or multiple-catch traps) shall be placed along property perimeter areas at spacing intervals determined by History Scores.</a:t>
            </a:r>
          </a:p>
          <a:p>
            <a:pPr marL="1262063" lvl="6" indent="-342900">
              <a:spcAft>
                <a:spcPts val="600"/>
              </a:spcAft>
              <a:buClr>
                <a:schemeClr val="accent2"/>
              </a:buClr>
              <a:buSzPct val="68000"/>
              <a:buFont typeface="Wingdings" pitchFamily="2" charset="2"/>
              <a:buChar char="§"/>
            </a:pPr>
            <a:r>
              <a:rPr lang="en-US" dirty="0"/>
              <a:t>Category 1: Spacing of not more than 50 feet apart</a:t>
            </a:r>
          </a:p>
          <a:p>
            <a:pPr marL="1262063" lvl="6" indent="-342900">
              <a:spcAft>
                <a:spcPts val="600"/>
              </a:spcAft>
              <a:buClr>
                <a:schemeClr val="accent2"/>
              </a:buClr>
              <a:buSzPct val="68000"/>
              <a:buFont typeface="Wingdings" pitchFamily="2" charset="2"/>
              <a:buChar char="§"/>
            </a:pPr>
            <a:r>
              <a:rPr lang="en-US" dirty="0"/>
              <a:t>Category 2: Spacing of 50-75 feet apart</a:t>
            </a:r>
          </a:p>
          <a:p>
            <a:pPr marL="1262063" lvl="6" indent="-342900">
              <a:spcAft>
                <a:spcPts val="600"/>
              </a:spcAft>
              <a:buClr>
                <a:schemeClr val="accent2"/>
              </a:buClr>
              <a:buSzPct val="68000"/>
              <a:buFont typeface="Wingdings" pitchFamily="2" charset="2"/>
              <a:buChar char="§"/>
            </a:pPr>
            <a:r>
              <a:rPr lang="en-US" dirty="0"/>
              <a:t>Category 3: Spacing of up to 100 feet </a:t>
            </a:r>
            <a:r>
              <a:rPr lang="en-US" dirty="0" smtClean="0"/>
              <a:t>apart</a:t>
            </a:r>
            <a:endParaRPr lang="en-US" sz="2000" dirty="0" smtClean="0"/>
          </a:p>
          <a:p>
            <a:pPr marL="598932" lvl="1" indent="-342900"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Rodent bait products may only be used within 50 feet of structures to minimize harm to non-target wildlife</a:t>
            </a:r>
            <a:r>
              <a:rPr lang="en-US" sz="2200" dirty="0" smtClean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Outdoor Rodent Management Plan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90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2440" y="1600200"/>
            <a:ext cx="7680960" cy="4724400"/>
          </a:xfrm>
        </p:spPr>
        <p:txBody>
          <a:bodyPr>
            <a:normAutofit/>
          </a:bodyPr>
          <a:lstStyle/>
          <a:p>
            <a:pPr marL="457200" lvl="2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2400" dirty="0" smtClean="0"/>
              <a:t>Exterior </a:t>
            </a:r>
            <a:r>
              <a:rPr lang="en-US" sz="2400" dirty="0"/>
              <a:t>Building Area Program: </a:t>
            </a:r>
            <a:endParaRPr lang="en-US" sz="2400" dirty="0" smtClean="0"/>
          </a:p>
          <a:p>
            <a:pPr marL="740664" lvl="3" indent="-342900"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2200" dirty="0" smtClean="0"/>
              <a:t>Rodent </a:t>
            </a:r>
            <a:r>
              <a:rPr lang="en-US" sz="2200" dirty="0"/>
              <a:t>bait stations shall be placed along building exterior areas (at or near exterior walls of buildings on plant property) at spacing intervals determined by History Scores.</a:t>
            </a:r>
          </a:p>
          <a:p>
            <a:pPr marL="1144588" lvl="5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68000"/>
              <a:buFont typeface="Wingdings" pitchFamily="2" charset="2"/>
              <a:buChar char="§"/>
            </a:pPr>
            <a:r>
              <a:rPr lang="en-US" sz="1600" dirty="0"/>
              <a:t>Category 1: Spacing of not more than 25 feet</a:t>
            </a:r>
          </a:p>
          <a:p>
            <a:pPr marL="1144588" lvl="5" indent="-342900">
              <a:spcAft>
                <a:spcPts val="600"/>
              </a:spcAft>
              <a:buClr>
                <a:schemeClr val="accent2"/>
              </a:buClr>
              <a:buSzPct val="68000"/>
              <a:buFont typeface="Wingdings" pitchFamily="2" charset="2"/>
              <a:buChar char="§"/>
            </a:pPr>
            <a:r>
              <a:rPr lang="en-US" sz="1600" dirty="0"/>
              <a:t>Category 2: Spacing of between 25-50 feet</a:t>
            </a:r>
          </a:p>
          <a:p>
            <a:pPr marL="1144588" lvl="5" indent="-342900">
              <a:spcAft>
                <a:spcPts val="600"/>
              </a:spcAft>
              <a:buClr>
                <a:schemeClr val="accent2"/>
              </a:buClr>
              <a:buSzPct val="68000"/>
              <a:buFont typeface="Wingdings" pitchFamily="2" charset="2"/>
              <a:buChar char="§"/>
            </a:pPr>
            <a:r>
              <a:rPr lang="en-US" sz="1600" dirty="0"/>
              <a:t>Category 3: Spacing of up to 75 feet</a:t>
            </a:r>
          </a:p>
          <a:p>
            <a:pPr marL="740664" lvl="3" indent="-342900"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2200" dirty="0" smtClean="0"/>
              <a:t>Other rodent </a:t>
            </a:r>
            <a:r>
              <a:rPr lang="en-US" sz="2200" dirty="0"/>
              <a:t>management products may </a:t>
            </a:r>
            <a:r>
              <a:rPr lang="en-US" sz="2200" dirty="0" smtClean="0"/>
              <a:t>be used in place of bait stations.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Outdoor Rodent Management Plan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67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73075" y="1447800"/>
            <a:ext cx="8061325" cy="4724400"/>
          </a:xfrm>
        </p:spPr>
        <p:txBody>
          <a:bodyPr>
            <a:noAutofit/>
          </a:bodyPr>
          <a:lstStyle/>
          <a:p>
            <a:pPr marL="457200" lvl="2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sz="2200" dirty="0" smtClean="0"/>
              <a:t>Multiple-catch traps may be supplemented at a rate determined by the technician with snap traps in stations or glue boards if placed into stations or covers (PVC pipes or Bait Stations).</a:t>
            </a:r>
          </a:p>
          <a:p>
            <a:pPr marL="457200" lvl="2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sz="2200" dirty="0" smtClean="0"/>
              <a:t>The </a:t>
            </a:r>
            <a:r>
              <a:rPr lang="en-US" sz="2200" dirty="0"/>
              <a:t>inside of any exterior wall should have multiple-catch traps or </a:t>
            </a:r>
            <a:r>
              <a:rPr lang="en-US" sz="2200" dirty="0" smtClean="0"/>
              <a:t>glue boards </a:t>
            </a:r>
            <a:r>
              <a:rPr lang="en-US" sz="2200" dirty="0"/>
              <a:t>in stations at the rate of one </a:t>
            </a:r>
            <a:r>
              <a:rPr lang="en-US" sz="2200" dirty="0" smtClean="0"/>
              <a:t>every 20 feet for mice and one every 40 feet or more for rats.</a:t>
            </a:r>
            <a:endParaRPr lang="en-US" sz="2200" dirty="0"/>
          </a:p>
          <a:p>
            <a:pPr marL="457200" lvl="2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sz="2200" dirty="0"/>
              <a:t>Rodenticides shall not be used inside food plants in any area unless approved by the plant contact and permitted by </a:t>
            </a:r>
            <a:r>
              <a:rPr lang="en-US" sz="2200" dirty="0" smtClean="0"/>
              <a:t>label.</a:t>
            </a: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Indoor Rodent Management Plan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40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73075" y="1600200"/>
            <a:ext cx="8061325" cy="4724400"/>
          </a:xfrm>
        </p:spPr>
        <p:txBody>
          <a:bodyPr>
            <a:noAutofit/>
          </a:bodyPr>
          <a:lstStyle/>
          <a:p>
            <a:pPr marL="460375" lvl="2" indent="-347663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dirty="0" smtClean="0"/>
              <a:t>Rodent management devices should be added adjacent to doors, docks, and ramps, but may be placed adjacent to any exterior opening per company practices.</a:t>
            </a:r>
          </a:p>
          <a:p>
            <a:pPr marL="460375" lvl="2" indent="-347663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dirty="0" smtClean="0"/>
              <a:t>Plants </a:t>
            </a:r>
            <a:r>
              <a:rPr lang="en-US" u="sng" dirty="0" smtClean="0"/>
              <a:t>must</a:t>
            </a:r>
            <a:r>
              <a:rPr lang="en-US" dirty="0" smtClean="0"/>
              <a:t> </a:t>
            </a:r>
            <a:r>
              <a:rPr lang="en-US" dirty="0"/>
              <a:t>have an inspection aisle of at least </a:t>
            </a:r>
            <a:r>
              <a:rPr lang="en-US" dirty="0" smtClean="0"/>
              <a:t>18-24 </a:t>
            </a:r>
            <a:r>
              <a:rPr lang="en-US" dirty="0"/>
              <a:t>inches along walls. </a:t>
            </a:r>
            <a:r>
              <a:rPr lang="en-US" dirty="0" smtClean="0"/>
              <a:t>This </a:t>
            </a:r>
            <a:r>
              <a:rPr lang="en-US" dirty="0"/>
              <a:t>area is painted white in order to contrast with droppings or insects.</a:t>
            </a:r>
          </a:p>
          <a:p>
            <a:pPr marL="460375" lvl="2" indent="-347663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dirty="0" smtClean="0"/>
              <a:t>Do not use peanut </a:t>
            </a:r>
            <a:r>
              <a:rPr lang="en-US" dirty="0"/>
              <a:t>butter or nut based attractants </a:t>
            </a:r>
            <a:r>
              <a:rPr lang="en-US" dirty="0" smtClean="0"/>
              <a:t>inside </a:t>
            </a:r>
            <a:r>
              <a:rPr lang="en-US" dirty="0"/>
              <a:t>a plant </a:t>
            </a:r>
            <a:r>
              <a:rPr lang="en-US" dirty="0" smtClean="0"/>
              <a:t>due to allergen concerns. Synthetic peanut butter</a:t>
            </a:r>
            <a:r>
              <a:rPr lang="en-US" b="1" dirty="0" smtClean="0"/>
              <a:t> </a:t>
            </a:r>
            <a:r>
              <a:rPr lang="en-US" dirty="0" smtClean="0"/>
              <a:t>scents</a:t>
            </a:r>
            <a:r>
              <a:rPr lang="en-US" b="1" dirty="0" smtClean="0"/>
              <a:t> may </a:t>
            </a:r>
            <a:r>
              <a:rPr lang="en-US" dirty="0" smtClean="0"/>
              <a:t>be approved for use.</a:t>
            </a:r>
            <a:endParaRPr lang="en-US" dirty="0"/>
          </a:p>
          <a:p>
            <a:pPr marL="460375" lvl="2" indent="-347663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dirty="0"/>
              <a:t>Rodents must be disposed of in a sanitary method </a:t>
            </a:r>
            <a:r>
              <a:rPr lang="en-US" dirty="0" smtClean="0"/>
              <a:t>offsite. </a:t>
            </a:r>
            <a:r>
              <a:rPr lang="en-US" dirty="0"/>
              <a:t>Rodents, droppings, and any urine deposits or residue must be handled using protective </a:t>
            </a:r>
            <a:r>
              <a:rPr lang="en-US" dirty="0" smtClean="0"/>
              <a:t>gear.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Indoor Rodent Management Plan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11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122237" y="1342644"/>
            <a:ext cx="7680325" cy="3762756"/>
          </a:xfrm>
        </p:spPr>
        <p:txBody>
          <a:bodyPr>
            <a:normAutofit lnSpcReduction="10000"/>
          </a:bodyPr>
          <a:lstStyle/>
          <a:p>
            <a:pPr marL="970661" lvl="2" indent="-342900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sz="2400" dirty="0" smtClean="0"/>
              <a:t>Rodent Bait Stations</a:t>
            </a:r>
          </a:p>
          <a:p>
            <a:pPr marL="970661" lvl="2" indent="-342900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sz="2400" dirty="0" smtClean="0"/>
              <a:t>Bait Blocks</a:t>
            </a:r>
          </a:p>
          <a:p>
            <a:pPr marL="970661" lvl="2" indent="-342900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sz="2400" dirty="0" smtClean="0"/>
              <a:t>Glue Traps</a:t>
            </a:r>
          </a:p>
          <a:p>
            <a:pPr marL="970661" lvl="2" indent="-342900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sz="2400" dirty="0" smtClean="0"/>
              <a:t>Glue Boards</a:t>
            </a:r>
          </a:p>
          <a:p>
            <a:pPr marL="970661" lvl="2" indent="-342900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sz="2400" dirty="0" smtClean="0"/>
              <a:t>Live Catch Mouse Traps</a:t>
            </a:r>
          </a:p>
          <a:p>
            <a:pPr marL="970661" lvl="2" indent="-342900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sz="2400" dirty="0" smtClean="0"/>
              <a:t>Snap Traps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Rodent Management Products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777" y="2766071"/>
            <a:ext cx="990273" cy="7834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0" t="3985" b="3985"/>
          <a:stretch/>
        </p:blipFill>
        <p:spPr>
          <a:xfrm>
            <a:off x="3284579" y="5517613"/>
            <a:ext cx="804326" cy="6070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245" y="5266096"/>
            <a:ext cx="1104616" cy="8898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216" y="1447800"/>
            <a:ext cx="702971" cy="10489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238" y="1354879"/>
            <a:ext cx="569246" cy="10929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880" y="1371860"/>
            <a:ext cx="971363" cy="107597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837" y="2113293"/>
            <a:ext cx="1251284" cy="990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204" y="4024762"/>
            <a:ext cx="990600" cy="6649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144" y="3036741"/>
            <a:ext cx="842340" cy="58863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822" y="5131996"/>
            <a:ext cx="962392" cy="10769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762" y="4572000"/>
            <a:ext cx="542718" cy="90511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69" y="2755363"/>
            <a:ext cx="609927" cy="69705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732" y="3861955"/>
            <a:ext cx="939969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0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533400" y="1371600"/>
            <a:ext cx="8077200" cy="4724400"/>
          </a:xfrm>
        </p:spPr>
        <p:txBody>
          <a:bodyPr>
            <a:no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200" dirty="0" smtClean="0"/>
              <a:t>Conduct a thorough </a:t>
            </a:r>
            <a:r>
              <a:rPr lang="en-US" sz="2200" dirty="0"/>
              <a:t>inspection </a:t>
            </a:r>
            <a:r>
              <a:rPr lang="en-US" sz="2200" dirty="0" smtClean="0"/>
              <a:t>of </a:t>
            </a:r>
            <a:r>
              <a:rPr lang="en-US" sz="2200" dirty="0"/>
              <a:t>the exterior of the </a:t>
            </a:r>
            <a:r>
              <a:rPr lang="en-US" sz="2200" dirty="0" smtClean="0"/>
              <a:t>building for signs of rodent and insect activity.</a:t>
            </a:r>
            <a:endParaRPr lang="en-US" sz="22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200" dirty="0" smtClean="0"/>
              <a:t>Conduct a </a:t>
            </a:r>
            <a:r>
              <a:rPr lang="en-US" sz="2200" dirty="0"/>
              <a:t>thorough inspection of the accessible components of the plant </a:t>
            </a:r>
            <a:r>
              <a:rPr lang="en-US" sz="2200" dirty="0" smtClean="0"/>
              <a:t>not </a:t>
            </a:r>
            <a:r>
              <a:rPr lang="en-US" sz="2200" dirty="0"/>
              <a:t>less than </a:t>
            </a:r>
            <a:r>
              <a:rPr lang="en-US" sz="2200" dirty="0" smtClean="0"/>
              <a:t>monthly.</a:t>
            </a:r>
            <a:endParaRPr lang="en-US" sz="220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200" dirty="0"/>
              <a:t>Pheromones and pheromone traps may be used as part of the monitoring and management processes.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200" dirty="0" smtClean="0"/>
              <a:t>Insects </a:t>
            </a:r>
            <a:r>
              <a:rPr lang="en-US" sz="2200" dirty="0"/>
              <a:t>shall be managed using a product labeled for the </a:t>
            </a:r>
            <a:r>
              <a:rPr lang="en-US" sz="2200" dirty="0" smtClean="0"/>
              <a:t>site (</a:t>
            </a:r>
            <a:r>
              <a:rPr lang="en-US" sz="2200" dirty="0"/>
              <a:t>residual or non-residual</a:t>
            </a:r>
            <a:r>
              <a:rPr lang="en-US" sz="2200" dirty="0" smtClean="0"/>
              <a:t>).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200" dirty="0" smtClean="0"/>
              <a:t>Space </a:t>
            </a:r>
            <a:r>
              <a:rPr lang="en-US" sz="2200" dirty="0"/>
              <a:t>treatment may be used to reduce adult </a:t>
            </a:r>
            <a:r>
              <a:rPr lang="en-US" sz="2200" dirty="0" smtClean="0"/>
              <a:t>populations</a:t>
            </a:r>
            <a:r>
              <a:rPr lang="en-US" sz="2200" dirty="0"/>
              <a:t> </a:t>
            </a:r>
            <a:r>
              <a:rPr lang="en-US" sz="2200" dirty="0" smtClean="0"/>
              <a:t>(including use of </a:t>
            </a:r>
            <a:r>
              <a:rPr lang="en-US" sz="2200" dirty="0"/>
              <a:t>insect growth </a:t>
            </a:r>
            <a:r>
              <a:rPr lang="en-US" sz="2200" dirty="0" smtClean="0"/>
              <a:t>regulators- IGRs) as per label.</a:t>
            </a:r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Insect Program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28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609600" y="1295400"/>
            <a:ext cx="7848600" cy="4724400"/>
          </a:xfrm>
        </p:spPr>
        <p:txBody>
          <a:bodyPr>
            <a:normAutofit lnSpcReduction="10000"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400" dirty="0"/>
              <a:t>Insect Light Traps and Flying Insect Traps</a:t>
            </a:r>
          </a:p>
          <a:p>
            <a:pPr marL="519112" lvl="1" indent="-285750"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1800" dirty="0"/>
              <a:t>Insect light traps (ILTs) may be installed to monitor and manage certain flying insects </a:t>
            </a:r>
            <a:r>
              <a:rPr lang="en-US" sz="1800" dirty="0" smtClean="0"/>
              <a:t>(</a:t>
            </a:r>
            <a:r>
              <a:rPr lang="en-US" sz="1800" dirty="0"/>
              <a:t>e.g. </a:t>
            </a:r>
            <a:r>
              <a:rPr lang="en-US" sz="1800" dirty="0" err="1"/>
              <a:t>Indianmeal</a:t>
            </a:r>
            <a:r>
              <a:rPr lang="en-US" sz="1800" dirty="0"/>
              <a:t> moths, fruit flies, etc.).</a:t>
            </a:r>
          </a:p>
          <a:p>
            <a:pPr marL="519112" lvl="1" indent="-285750"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1800" dirty="0"/>
              <a:t>Findings and seasonal requirements will dictate frequency of </a:t>
            </a:r>
            <a:r>
              <a:rPr lang="en-US" sz="1800" dirty="0" smtClean="0"/>
              <a:t>inspection.</a:t>
            </a:r>
            <a:endParaRPr lang="en-US" sz="1800" dirty="0"/>
          </a:p>
          <a:p>
            <a:pPr marL="519112" lvl="1" indent="-285750"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1800" dirty="0"/>
              <a:t>Placement </a:t>
            </a:r>
            <a:r>
              <a:rPr lang="en-US" sz="1800" dirty="0" smtClean="0"/>
              <a:t>(2-5 </a:t>
            </a:r>
            <a:r>
              <a:rPr lang="en-US" sz="1800" dirty="0"/>
              <a:t>feet above floor </a:t>
            </a:r>
            <a:r>
              <a:rPr lang="en-US" sz="1800" dirty="0" smtClean="0"/>
              <a:t>level) must </a:t>
            </a:r>
            <a:r>
              <a:rPr lang="en-US" sz="1800" dirty="0"/>
              <a:t>be according to manufacturer’s instructions and in compliance with any regulatory policies and </a:t>
            </a:r>
            <a:r>
              <a:rPr lang="en-US" sz="1800" dirty="0" smtClean="0"/>
              <a:t>guidelines.</a:t>
            </a:r>
            <a:endParaRPr lang="en-US" sz="1800" dirty="0"/>
          </a:p>
          <a:p>
            <a:pPr marL="519112" lvl="1" indent="-285750"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1800" dirty="0" smtClean="0"/>
              <a:t>ILTs </a:t>
            </a:r>
            <a:r>
              <a:rPr lang="en-US" sz="1800" dirty="0"/>
              <a:t>must be monitored based upon the </a:t>
            </a:r>
            <a:r>
              <a:rPr lang="en-US" sz="1800" dirty="0" smtClean="0"/>
              <a:t>contract.</a:t>
            </a:r>
            <a:endParaRPr lang="en-US" sz="1800" dirty="0"/>
          </a:p>
          <a:p>
            <a:pPr marL="519112" lvl="1" indent="-285750"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1800" dirty="0"/>
              <a:t>Bulbs in ILTs must be changed according to manufacturer’s recommendations </a:t>
            </a:r>
            <a:r>
              <a:rPr lang="en-US" sz="1800" dirty="0" smtClean="0"/>
              <a:t>(at </a:t>
            </a:r>
            <a:r>
              <a:rPr lang="en-US" sz="1800" dirty="0"/>
              <a:t>least </a:t>
            </a:r>
            <a:r>
              <a:rPr lang="en-US" sz="1800" dirty="0" smtClean="0"/>
              <a:t>annually). </a:t>
            </a:r>
            <a:r>
              <a:rPr lang="en-US" sz="1800" dirty="0"/>
              <a:t>Shatter protection must be in place where food or packaging may become contaminated by </a:t>
            </a:r>
            <a:r>
              <a:rPr lang="en-US" sz="1800" dirty="0" smtClean="0"/>
              <a:t>glass</a:t>
            </a:r>
            <a:r>
              <a:rPr lang="en-US" sz="1800" dirty="0"/>
              <a:t> </a:t>
            </a:r>
            <a:r>
              <a:rPr lang="en-US" sz="1800" dirty="0" smtClean="0"/>
              <a:t>(and other areas dictated by inspectors).</a:t>
            </a:r>
            <a:endParaRPr lang="en-US" sz="1800" dirty="0"/>
          </a:p>
          <a:p>
            <a:pPr marL="519112" lvl="1" indent="-285750"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1800" dirty="0"/>
              <a:t>Sticky type ILTs must be monitored at least monthly and the sticky board must be replaced if ineffective. </a:t>
            </a:r>
            <a:r>
              <a:rPr lang="en-US" sz="1800" dirty="0" smtClean="0"/>
              <a:t>Weekly monitoring is suggested. Type </a:t>
            </a:r>
            <a:r>
              <a:rPr lang="en-US" sz="1800" dirty="0"/>
              <a:t>of insects on the board must be recorded and </a:t>
            </a:r>
            <a:r>
              <a:rPr lang="en-US" sz="1800" dirty="0" smtClean="0"/>
              <a:t>categorized.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Insect Program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31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625475" y="1600200"/>
            <a:ext cx="7680325" cy="4724400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 smtClean="0"/>
              <a:t>Insect Light Lamps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 smtClean="0"/>
              <a:t>Glue Boards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 smtClean="0"/>
              <a:t>Insecticides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800" dirty="0" smtClean="0"/>
              <a:t>Other Traps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Insect Management Products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7" name="Picture 4" descr="http://www.jteaton.com/images_highres/72dpi_web/PCOProducts/FlyLights/1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020358"/>
            <a:ext cx="1679738" cy="79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www.jteaton.com/productinfo/images/15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20516"/>
            <a:ext cx="910678" cy="109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4326036"/>
            <a:ext cx="644232" cy="10841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666" y="4419600"/>
            <a:ext cx="1223433" cy="1295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298675"/>
            <a:ext cx="1066800" cy="46702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298675"/>
            <a:ext cx="718481" cy="122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9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533400" y="1371600"/>
            <a:ext cx="8289925" cy="4724400"/>
          </a:xfrm>
        </p:spPr>
        <p:txBody>
          <a:bodyPr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2000" dirty="0" smtClean="0"/>
              <a:t>Bird </a:t>
            </a:r>
            <a:r>
              <a:rPr lang="en-US" sz="2000" dirty="0"/>
              <a:t>prevention measures may be installed. These shall be any type of wire, net, device, or material to prevent roosting.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2000" dirty="0"/>
              <a:t>Any interior bird removal shall be by trapping and removal in accordance with regulations.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2000" dirty="0"/>
              <a:t>Exterior infestations such as geese on grounds may be managed by scaring devices or repellents. </a:t>
            </a:r>
            <a:endParaRPr lang="en-US" sz="2000" dirty="0" smtClean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2000" dirty="0" smtClean="0"/>
              <a:t>Use </a:t>
            </a:r>
            <a:r>
              <a:rPr lang="en-US" sz="2000" dirty="0"/>
              <a:t>of protective gear shall be required for removal of nests and/or </a:t>
            </a:r>
            <a:r>
              <a:rPr lang="en-US" sz="2000" dirty="0" smtClean="0"/>
              <a:t>droppings.</a:t>
            </a:r>
            <a:endParaRPr lang="en-US" sz="2000" dirty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2000" dirty="0"/>
              <a:t>Any miscellaneous animal removal shall be by trapping and removal in accordance with local </a:t>
            </a:r>
            <a:r>
              <a:rPr lang="en-US" sz="2000" dirty="0" smtClean="0"/>
              <a:t>regulations.</a:t>
            </a:r>
            <a:endParaRPr lang="en-US" sz="2000" dirty="0"/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en-US" sz="2000" dirty="0"/>
              <a:t>Exterior infestations such as prairie dogs on grounds may be managed by </a:t>
            </a:r>
            <a:r>
              <a:rPr lang="en-US" sz="2000" dirty="0" smtClean="0"/>
              <a:t>repellents, trapping </a:t>
            </a:r>
            <a:r>
              <a:rPr lang="en-US" sz="2000" dirty="0"/>
              <a:t>or other </a:t>
            </a:r>
            <a:r>
              <a:rPr lang="en-US" sz="2000" dirty="0" smtClean="0"/>
              <a:t>methods </a:t>
            </a:r>
            <a:r>
              <a:rPr lang="en-US" sz="2000" dirty="0"/>
              <a:t>according to label or </a:t>
            </a:r>
            <a:r>
              <a:rPr lang="en-US" sz="2000" dirty="0" smtClean="0"/>
              <a:t>instructions.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Bird &amp; Wildlife Management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08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549275" y="1752600"/>
            <a:ext cx="7680325" cy="4267200"/>
          </a:xfrm>
        </p:spPr>
        <p:txBody>
          <a:bodyPr>
            <a:no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 smtClean="0"/>
              <a:t>Scaring Devices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 smtClean="0"/>
              <a:t>Netting Devices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 smtClean="0"/>
              <a:t>Poison/Bait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 smtClean="0"/>
              <a:t>Repellants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 smtClean="0"/>
              <a:t>Cages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800" dirty="0" smtClean="0"/>
              <a:t>Traps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381000"/>
            <a:ext cx="84867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Bird &amp; Wildlife Management Products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652" y="3746245"/>
            <a:ext cx="675132" cy="182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118411"/>
            <a:ext cx="1447800" cy="12921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760" y="2295957"/>
            <a:ext cx="1066800" cy="6863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490011"/>
            <a:ext cx="1177122" cy="12953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290" y="3718611"/>
            <a:ext cx="958497" cy="1447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258" y="4634900"/>
            <a:ext cx="328083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4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73075" y="1600200"/>
            <a:ext cx="7680325" cy="4724400"/>
          </a:xfrm>
        </p:spPr>
        <p:txBody>
          <a:bodyPr>
            <a:normAutofit/>
          </a:bodyPr>
          <a:lstStyle/>
          <a:p>
            <a:pPr marL="342900" lvl="1" indent="-342900">
              <a:spcBef>
                <a:spcPts val="1200"/>
              </a:spcBef>
              <a:spcAft>
                <a:spcPts val="1200"/>
              </a:spcAft>
              <a:buSzPct val="68000"/>
              <a:buFont typeface="Wingdings" pitchFamily="2" charset="2"/>
              <a:buChar char="§"/>
            </a:pPr>
            <a:r>
              <a:rPr lang="en-US" sz="2400" dirty="0"/>
              <a:t>Vegetation should not be planted against </a:t>
            </a:r>
            <a:r>
              <a:rPr lang="en-US" sz="2400" dirty="0" smtClean="0"/>
              <a:t>the exterior of the buildings as it fosters rodent and insect life. </a:t>
            </a: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SzPct val="68000"/>
              <a:buFont typeface="Wingdings" pitchFamily="2" charset="2"/>
              <a:buChar char="§"/>
            </a:pPr>
            <a:r>
              <a:rPr lang="en-US" sz="2400" dirty="0" smtClean="0"/>
              <a:t>This area can be filled with an 18-24 inch band of stone to prevent rodent burrowing and insect ingress.</a:t>
            </a:r>
            <a:endParaRPr lang="en-US" sz="2400" dirty="0"/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SzPct val="68000"/>
              <a:buFont typeface="Wingdings" pitchFamily="2" charset="2"/>
              <a:buChar char="§"/>
            </a:pPr>
            <a:r>
              <a:rPr lang="en-US" sz="2400" dirty="0"/>
              <a:t>An inspection band and clear zone adjacent to the building should be encouraged as part of the periodic </a:t>
            </a:r>
            <a:r>
              <a:rPr lang="en-US" sz="2400" dirty="0" smtClean="0"/>
              <a:t>audit.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Weed Management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52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09600"/>
            <a:ext cx="6705600" cy="510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5449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503237" y="1600200"/>
            <a:ext cx="8335963" cy="4724400"/>
          </a:xfrm>
        </p:spPr>
        <p:txBody>
          <a:bodyPr>
            <a:normAutofit/>
          </a:bodyPr>
          <a:lstStyle/>
          <a:p>
            <a:pPr marL="970661" lvl="2" indent="-342900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sz="2400" dirty="0" smtClean="0"/>
              <a:t>For full details on Food Plant Standards, consult the </a:t>
            </a:r>
            <a:r>
              <a:rPr lang="en-US" sz="2400" dirty="0" smtClean="0">
                <a:hlinkClick r:id="rId2"/>
              </a:rPr>
              <a:t>Pest Management Standards for Food Plants</a:t>
            </a:r>
            <a:r>
              <a:rPr lang="en-US" sz="2400" dirty="0" smtClean="0"/>
              <a:t> put out by the National Pest Management Association.</a:t>
            </a:r>
          </a:p>
          <a:p>
            <a:pPr marL="627761" lvl="2" indent="0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  <a:buNone/>
            </a:pPr>
            <a:endParaRPr lang="en-US" sz="2400" dirty="0" smtClean="0"/>
          </a:p>
          <a:p>
            <a:pPr marL="109728" indent="0" algn="r">
              <a:spcBef>
                <a:spcPts val="0"/>
              </a:spcBef>
              <a:buNone/>
            </a:pPr>
            <a:endParaRPr lang="en-US" sz="1400" dirty="0" smtClean="0"/>
          </a:p>
          <a:p>
            <a:pPr marL="109728" indent="0" algn="ctr">
              <a:spcBef>
                <a:spcPts val="0"/>
              </a:spcBef>
              <a:buNone/>
            </a:pPr>
            <a:r>
              <a:rPr lang="en-US" sz="1400" dirty="0" smtClean="0"/>
              <a:t>						NPMA</a:t>
            </a:r>
            <a:endParaRPr lang="en-US" sz="1400" dirty="0"/>
          </a:p>
          <a:p>
            <a:pPr marL="109728" indent="0" algn="ctr">
              <a:spcBef>
                <a:spcPts val="0"/>
              </a:spcBef>
              <a:buNone/>
            </a:pPr>
            <a:r>
              <a:rPr lang="en-US" sz="1400" dirty="0" smtClean="0"/>
              <a:t>						10460 </a:t>
            </a:r>
            <a:r>
              <a:rPr lang="en-US" sz="1400" dirty="0"/>
              <a:t>North Street, </a:t>
            </a:r>
            <a:endParaRPr lang="en-US" sz="1400" dirty="0" smtClean="0"/>
          </a:p>
          <a:p>
            <a:pPr marL="109728" indent="0" algn="ctr">
              <a:spcBef>
                <a:spcPts val="0"/>
              </a:spcBef>
              <a:buNone/>
            </a:pPr>
            <a:r>
              <a:rPr lang="en-US" sz="1400" dirty="0" smtClean="0"/>
              <a:t>						Fairfax</a:t>
            </a:r>
            <a:r>
              <a:rPr lang="en-US" sz="1400" dirty="0"/>
              <a:t>, VA 22030</a:t>
            </a:r>
          </a:p>
          <a:p>
            <a:pPr marL="109728" indent="0" algn="ctr">
              <a:spcBef>
                <a:spcPts val="0"/>
              </a:spcBef>
              <a:buNone/>
            </a:pPr>
            <a:r>
              <a:rPr lang="en-US" sz="1400" dirty="0" smtClean="0"/>
              <a:t>						703-352-NPMA </a:t>
            </a:r>
            <a:r>
              <a:rPr lang="en-US" sz="1400" dirty="0"/>
              <a:t>(6762)</a:t>
            </a:r>
          </a:p>
          <a:p>
            <a:pPr marL="109728" indent="0" algn="ctr">
              <a:spcBef>
                <a:spcPts val="0"/>
              </a:spcBef>
              <a:buNone/>
            </a:pPr>
            <a:r>
              <a:rPr lang="en-US" sz="1400" dirty="0" smtClean="0"/>
              <a:t>						fax </a:t>
            </a:r>
            <a:r>
              <a:rPr lang="en-US" sz="1400" dirty="0"/>
              <a:t>703-352-3031</a:t>
            </a:r>
          </a:p>
          <a:p>
            <a:pPr marL="109728" indent="0" algn="ctr">
              <a:spcBef>
                <a:spcPts val="0"/>
              </a:spcBef>
              <a:buNone/>
            </a:pPr>
            <a:r>
              <a:rPr lang="en-US" sz="1400" dirty="0" smtClean="0"/>
              <a:t>						www.npmapestworld.org</a:t>
            </a:r>
          </a:p>
          <a:p>
            <a:pPr lvl="2" indent="-231775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</a:pP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National Pest Management Association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3" cstate="print"/>
          <a:srcRect l="29010" t="7057" r="27816" b="17786"/>
          <a:stretch/>
        </p:blipFill>
        <p:spPr bwMode="auto">
          <a:xfrm>
            <a:off x="3657600" y="3204663"/>
            <a:ext cx="2362200" cy="29956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9343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73075" y="1600200"/>
            <a:ext cx="7680325" cy="4724400"/>
          </a:xfrm>
        </p:spPr>
        <p:txBody>
          <a:bodyPr>
            <a:normAutofit/>
          </a:bodyPr>
          <a:lstStyle/>
          <a:p>
            <a:pPr marL="970661" lvl="2" indent="-342900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sz="2400" dirty="0" smtClean="0"/>
              <a:t>U.S. Food and Drug Administration</a:t>
            </a:r>
          </a:p>
          <a:p>
            <a:pPr marL="1482725" lvl="4" indent="-342900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2000" dirty="0" smtClean="0">
                <a:hlinkClick r:id="rId2"/>
              </a:rPr>
              <a:t>Good Manufacturing Practices</a:t>
            </a:r>
            <a:endParaRPr lang="en-US" sz="2000" dirty="0" smtClean="0"/>
          </a:p>
          <a:p>
            <a:pPr marL="1139825" lvl="4" indent="0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  <a:buSzPct val="68000"/>
              <a:buNone/>
            </a:pPr>
            <a:endParaRPr lang="en-US" sz="2000" dirty="0"/>
          </a:p>
          <a:p>
            <a:pPr marL="968375" lvl="4" indent="-342900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68000"/>
              <a:buFont typeface="Wingdings" pitchFamily="2" charset="2"/>
              <a:buChar char="§"/>
            </a:pPr>
            <a:r>
              <a:rPr lang="en-US" sz="2400" dirty="0" smtClean="0"/>
              <a:t>American Institute of Baking</a:t>
            </a:r>
          </a:p>
          <a:p>
            <a:pPr marL="1484312" lvl="4" indent="-342900">
              <a:spcBef>
                <a:spcPts val="1200"/>
              </a:spcBef>
              <a:spcAft>
                <a:spcPts val="1200"/>
              </a:spcAft>
              <a:buClr>
                <a:schemeClr val="accent5"/>
              </a:buClr>
              <a:buSzPct val="68000"/>
              <a:buFont typeface="Wingdings" pitchFamily="2" charset="2"/>
              <a:buChar char="§"/>
            </a:pPr>
            <a:r>
              <a:rPr lang="en-US" sz="2000" dirty="0" smtClean="0">
                <a:hlinkClick r:id="rId3"/>
              </a:rPr>
              <a:t>Food Safety Audits and Education</a:t>
            </a:r>
            <a:endParaRPr lang="en-US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5" y="2286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Other Sources of Information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https://www.aibonline.org/pics/AIBlogo2010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742" y="4495800"/>
            <a:ext cx="1327484" cy="80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 S Food and Drug Administration, Protecting and Promoting Your Health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743200"/>
            <a:ext cx="2209799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04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2286000"/>
            <a:ext cx="8029575" cy="1066800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 smtClean="0">
                <a:solidFill>
                  <a:schemeClr val="accent1"/>
                </a:solidFill>
              </a:rPr>
              <a:t>Questions?</a:t>
            </a:r>
            <a:endParaRPr lang="en-US" sz="7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5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1114</TotalTime>
  <Words>1297</Words>
  <Application>Microsoft Office PowerPoint</Application>
  <PresentationFormat>On-screen Show (4:3)</PresentationFormat>
  <Paragraphs>125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Concourse</vt:lpstr>
      <vt:lpstr>Pest Management</vt:lpstr>
      <vt:lpstr>Food Processing Pest Management</vt:lpstr>
      <vt:lpstr>Training &amp; Compliance</vt:lpstr>
      <vt:lpstr>Training &amp; Compliance</vt:lpstr>
      <vt:lpstr>Training &amp; Compliance</vt:lpstr>
      <vt:lpstr>Rodent Program</vt:lpstr>
      <vt:lpstr>Outdoor Rodent Management Plan</vt:lpstr>
      <vt:lpstr>Outdoor Rodent Management Plan</vt:lpstr>
      <vt:lpstr>Outdoor Rodent Management Plan</vt:lpstr>
      <vt:lpstr>Outdoor Rodent Management Plan</vt:lpstr>
      <vt:lpstr>Indoor Rodent Management Plan</vt:lpstr>
      <vt:lpstr>Indoor Rodent Management Plan</vt:lpstr>
      <vt:lpstr>Rodent Management Products</vt:lpstr>
      <vt:lpstr>Insect Program</vt:lpstr>
      <vt:lpstr>Insect Program</vt:lpstr>
      <vt:lpstr>Insect Management Products</vt:lpstr>
      <vt:lpstr>Bird &amp; Wildlife Management</vt:lpstr>
      <vt:lpstr>Bird &amp; Wildlife Management Products</vt:lpstr>
      <vt:lpstr>Weed Management</vt:lpstr>
      <vt:lpstr>PowerPoint Presentation</vt:lpstr>
      <vt:lpstr>National Pest Management Association</vt:lpstr>
      <vt:lpstr>Other Sources of Information</vt:lpstr>
      <vt:lpstr>Questions?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Pest Management</dc:title>
  <dc:creator>Faun Freitag</dc:creator>
  <cp:lastModifiedBy>Nicole Zickefoose</cp:lastModifiedBy>
  <cp:revision>79</cp:revision>
  <cp:lastPrinted>2011-01-21T16:45:50Z</cp:lastPrinted>
  <dcterms:created xsi:type="dcterms:W3CDTF">2011-01-19T13:51:54Z</dcterms:created>
  <dcterms:modified xsi:type="dcterms:W3CDTF">2011-05-10T14:10:07Z</dcterms:modified>
</cp:coreProperties>
</file>