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1" r:id="rId3"/>
    <p:sldId id="263" r:id="rId4"/>
    <p:sldId id="265" r:id="rId5"/>
    <p:sldId id="267" r:id="rId6"/>
    <p:sldId id="262" r:id="rId7"/>
    <p:sldId id="264" r:id="rId8"/>
    <p:sldId id="269" r:id="rId9"/>
    <p:sldId id="260" r:id="rId10"/>
    <p:sldId id="259" r:id="rId11"/>
    <p:sldId id="268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0000"/>
    <a:srgbClr val="F0EA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0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73A530-51C4-485A-87F7-9B9AB24B24CC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3D7BFE8-206A-4A26-82C2-5C476AADF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7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F53A4A-E8C6-4532-9E02-C5882CFF56F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75D743-A20A-4AA0-91A5-420A5EEB87D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C4908-83F9-435B-AD4B-7CC23CAE1ACF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7775E-5D64-4A11-9F72-FBB1407F8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00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5B3A469-294A-460B-9E17-C148337902AD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6CBE0E4-70D3-453F-81FA-2B910F7E9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81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AB8A9-E68C-4438-B94E-B022D903BAFA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2DB0D-1618-4F25-B131-313FEF960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19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598DA-D337-4C87-87A9-914211B3BCB3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07694-BDFD-48BC-AEC1-377F52B3E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2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72764-989A-4B07-92F7-4871428FE51D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FCD94-3D90-475C-897D-1482338AE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7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E7E03C-27DF-4796-A193-AA0ED1D1BBAC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DAEB17B-67CB-447C-9A9C-6914F0D34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E9361-951A-4507-BBEE-106E342EA604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04E6F-091D-4DA8-A1B3-0E3C8CD085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48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Straight Connector 1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2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C0209FB-59CE-4CC3-8BED-BF84F5B23DA4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9AE921C-B7E0-45D4-8EE6-265FA90EA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051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23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A12C99B-163C-43C0-9ACB-D638930604AC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6850434-0352-4DFC-B4F1-40652FCBD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1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656CA-0B8F-4691-BFE3-85BD0DABF9A6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E8876-82B9-49EB-B49C-49FF76AE7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2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D0327-73DC-4687-A0C8-442431D50B92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FD0B7-9B27-4BDB-B1ED-0842B5BD2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3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FE8B301-CCDB-4952-A2D0-60396F1175F6}" type="datetimeFigureOut">
              <a:rPr lang="en-US"/>
              <a:pPr>
                <a:defRPr/>
              </a:pPr>
              <a:t>4/8/2011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2A9002-EDE7-4039-990F-B33D516E2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695" r:id="rId4"/>
    <p:sldLayoutId id="2147483696" r:id="rId5"/>
    <p:sldLayoutId id="2147483703" r:id="rId6"/>
    <p:sldLayoutId id="2147483697" r:id="rId7"/>
    <p:sldLayoutId id="2147483704" r:id="rId8"/>
    <p:sldLayoutId id="2147483705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1B83D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FE5B1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FFAAAA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3810000"/>
            <a:ext cx="3113087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7" t="24539" r="25650" b="67915"/>
          <a:stretch>
            <a:fillRect/>
          </a:stretch>
        </p:blipFill>
        <p:spPr bwMode="auto">
          <a:xfrm>
            <a:off x="3352800" y="2401888"/>
            <a:ext cx="4718050" cy="133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1617">
            <a:off x="2522538" y="3697288"/>
            <a:ext cx="2916237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228600"/>
            <a:ext cx="423068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1912938" y="1201738"/>
            <a:ext cx="3686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000" i="1">
                <a:solidFill>
                  <a:srgbClr val="EA0000"/>
                </a:solidFill>
                <a:latin typeface="Arial Black" pitchFamily="34" charset="0"/>
              </a:rPr>
              <a:t>Presents: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7315200" cy="494982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dirty="0" smtClean="0"/>
              <a:t>Slim Line Multiple Catch Mouse Trap</a:t>
            </a:r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Catches </a:t>
            </a:r>
            <a:r>
              <a:rPr lang="en-US" dirty="0" smtClean="0"/>
              <a:t>7-9 </a:t>
            </a:r>
            <a:r>
              <a:rPr lang="en-US" dirty="0" smtClean="0"/>
              <a:t>live mice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55% </a:t>
            </a:r>
            <a:r>
              <a:rPr lang="en-US" dirty="0" smtClean="0"/>
              <a:t>narrower </a:t>
            </a:r>
            <a:r>
              <a:rPr lang="en-US" dirty="0" smtClean="0"/>
              <a:t>than </a:t>
            </a:r>
            <a:r>
              <a:rPr lang="en-US" dirty="0" smtClean="0"/>
              <a:t>standard </a:t>
            </a:r>
            <a:r>
              <a:rPr lang="en-US" dirty="0" smtClean="0"/>
              <a:t>Multiple Catch Mouse Traps</a:t>
            </a:r>
          </a:p>
          <a:p>
            <a:pPr eaLnBrk="1" hangingPunct="1">
              <a:spcAft>
                <a:spcPts val="600"/>
              </a:spcAft>
            </a:pPr>
            <a:r>
              <a:rPr lang="en-US" dirty="0"/>
              <a:t>Thick </a:t>
            </a:r>
            <a:r>
              <a:rPr lang="en-US" dirty="0" smtClean="0"/>
              <a:t>gage metal won’t dent easily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Fits </a:t>
            </a:r>
            <a:r>
              <a:rPr lang="en-US" dirty="0" smtClean="0"/>
              <a:t>in </a:t>
            </a:r>
            <a:r>
              <a:rPr lang="en-US" dirty="0" smtClean="0"/>
              <a:t>tight </a:t>
            </a:r>
            <a:r>
              <a:rPr lang="en-US" dirty="0"/>
              <a:t>s</a:t>
            </a:r>
            <a:r>
              <a:rPr lang="en-US" dirty="0" smtClean="0"/>
              <a:t>pots</a:t>
            </a:r>
          </a:p>
          <a:p>
            <a:pPr eaLnBrk="1" hangingPunct="1">
              <a:spcAft>
                <a:spcPts val="600"/>
              </a:spcAft>
            </a:pPr>
            <a:r>
              <a:rPr lang="en-US" dirty="0"/>
              <a:t>Great for High Traffic </a:t>
            </a:r>
            <a:r>
              <a:rPr lang="en-US" dirty="0" smtClean="0"/>
              <a:t>areas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More placement opportunities</a:t>
            </a:r>
          </a:p>
          <a:p>
            <a:pPr eaLnBrk="1" hangingPunct="1">
              <a:spcAft>
                <a:spcPts val="600"/>
              </a:spcAft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Little Pete</a:t>
            </a:r>
            <a:r>
              <a:rPr lang="en-US" sz="1600" b="1" baseline="30000" dirty="0" smtClean="0"/>
              <a:t>™</a:t>
            </a:r>
            <a:r>
              <a:rPr lang="en-US" b="1" dirty="0" smtClean="0"/>
              <a:t> Features:</a:t>
            </a:r>
            <a:endParaRPr lang="en-US" b="1" dirty="0"/>
          </a:p>
        </p:txBody>
      </p:sp>
      <p:pic>
        <p:nvPicPr>
          <p:cNvPr id="9221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07171">
            <a:off x="5673725" y="4491038"/>
            <a:ext cx="180340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696200" cy="502602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dirty="0" smtClean="0"/>
              <a:t>Safety Folded Edges </a:t>
            </a:r>
            <a:r>
              <a:rPr lang="en-US" dirty="0" smtClean="0"/>
              <a:t>reduce cut fingers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Available with </a:t>
            </a:r>
            <a:r>
              <a:rPr lang="en-US" dirty="0" smtClean="0"/>
              <a:t>inspection window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/>
              <a:t>Inspection </a:t>
            </a:r>
            <a:r>
              <a:rPr lang="en-US" dirty="0" smtClean="0"/>
              <a:t>holes </a:t>
            </a:r>
            <a:r>
              <a:rPr lang="en-US" dirty="0"/>
              <a:t>on </a:t>
            </a:r>
            <a:r>
              <a:rPr lang="en-US" dirty="0" smtClean="0"/>
              <a:t>three sides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Universal </a:t>
            </a:r>
            <a:r>
              <a:rPr lang="en-US" dirty="0" smtClean="0"/>
              <a:t>Glue Board </a:t>
            </a:r>
            <a:r>
              <a:rPr lang="en-US" dirty="0" smtClean="0"/>
              <a:t>available </a:t>
            </a:r>
            <a:r>
              <a:rPr lang="en-US" dirty="0" smtClean="0"/>
              <a:t>for </a:t>
            </a:r>
            <a:r>
              <a:rPr lang="en-US" dirty="0" smtClean="0"/>
              <a:t>all models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/>
              <a:t>Available with Chip Resistant </a:t>
            </a:r>
            <a:r>
              <a:rPr lang="en-US" dirty="0" smtClean="0"/>
              <a:t>powder c</a:t>
            </a:r>
            <a:r>
              <a:rPr lang="en-US" dirty="0" smtClean="0"/>
              <a:t>oating</a:t>
            </a:r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Private Labeling available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Little Pete</a:t>
            </a:r>
            <a:r>
              <a:rPr lang="en-US" sz="1600" b="1" baseline="30000" dirty="0" smtClean="0"/>
              <a:t>™</a:t>
            </a:r>
            <a:r>
              <a:rPr lang="en-US" b="1" dirty="0" smtClean="0"/>
              <a:t> Features:</a:t>
            </a:r>
            <a:endParaRPr lang="en-US" b="1" dirty="0"/>
          </a:p>
        </p:txBody>
      </p:sp>
      <p:pic>
        <p:nvPicPr>
          <p:cNvPr id="7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5304">
            <a:off x="2802715" y="5029200"/>
            <a:ext cx="145525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00650"/>
            <a:ext cx="1564223" cy="10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9239">
            <a:off x="4529204" y="5065234"/>
            <a:ext cx="1299603" cy="129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281" y="5029199"/>
            <a:ext cx="1256519" cy="125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8250" r="24001" b="7571"/>
          <a:stretch>
            <a:fillRect/>
          </a:stretch>
        </p:blipFill>
        <p:spPr bwMode="auto">
          <a:xfrm>
            <a:off x="4362450" y="838200"/>
            <a:ext cx="4343400" cy="546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8" t="8000" r="24126" b="4666"/>
          <a:stretch>
            <a:fillRect/>
          </a:stretch>
        </p:blipFill>
        <p:spPr bwMode="auto">
          <a:xfrm>
            <a:off x="288925" y="938212"/>
            <a:ext cx="4206875" cy="546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Also Available: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Wind-Up</a:t>
            </a:r>
            <a:r>
              <a:rPr lang="en-US" baseline="30000" dirty="0" smtClean="0"/>
              <a:t>™</a:t>
            </a:r>
            <a:r>
              <a:rPr lang="en-US" dirty="0" smtClean="0"/>
              <a:t> Multiple Catch Mouse Trap</a:t>
            </a:r>
          </a:p>
          <a:p>
            <a:pPr lvl="1"/>
            <a:r>
              <a:rPr lang="en-US" dirty="0" smtClean="0"/>
              <a:t>Catch Large numbers of mice the easy way</a:t>
            </a:r>
          </a:p>
          <a:p>
            <a:pPr lvl="1"/>
            <a:r>
              <a:rPr lang="en-US" dirty="0" smtClean="0"/>
              <a:t>Several turns of the handle and the trap is set</a:t>
            </a:r>
          </a:p>
          <a:p>
            <a:pPr lvl="1"/>
            <a:r>
              <a:rPr lang="en-US" dirty="0" smtClean="0"/>
              <a:t>Great for large infestations</a:t>
            </a:r>
          </a:p>
          <a:p>
            <a:pPr lvl="1"/>
            <a:r>
              <a:rPr lang="en-US" dirty="0" smtClean="0"/>
              <a:t>No bait needed, mice will enter looking for harborage</a:t>
            </a:r>
          </a:p>
          <a:p>
            <a:pPr lvl="1"/>
            <a:r>
              <a:rPr lang="en-US" dirty="0" smtClean="0"/>
              <a:t>Also available in Chip Resistant black powder coating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648200"/>
            <a:ext cx="20574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613156"/>
            <a:ext cx="1905000" cy="171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6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228600"/>
            <a:ext cx="4230687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1912938" y="1201738"/>
            <a:ext cx="36861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4000" i="1">
                <a:solidFill>
                  <a:srgbClr val="EA0000"/>
                </a:solidFill>
                <a:latin typeface="Arial Black" pitchFamily="34" charset="0"/>
              </a:rPr>
              <a:t>Presents:</a:t>
            </a:r>
          </a:p>
        </p:txBody>
      </p:sp>
      <p:sp>
        <p:nvSpPr>
          <p:cNvPr id="7" name="Rectangle 6"/>
          <p:cNvSpPr/>
          <p:nvPr/>
        </p:nvSpPr>
        <p:spPr>
          <a:xfrm>
            <a:off x="2819400" y="2286000"/>
            <a:ext cx="5410199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extrusionClr>
                <a:srgbClr val="F0EA00"/>
              </a:extrusionClr>
              <a:contourClr>
                <a:srgbClr val="F0EA00"/>
              </a:contourClr>
            </a:sp3d>
          </a:bodyPr>
          <a:lstStyle/>
          <a:p>
            <a:pPr algn="ctr">
              <a:defRPr/>
            </a:pPr>
            <a:r>
              <a:rPr lang="en-US" sz="4800" b="1" i="1" spc="-500" dirty="0">
                <a:ln w="19050">
                  <a:solidFill>
                    <a:srgbClr val="F0EA00"/>
                  </a:solidFill>
                </a:ln>
                <a:solidFill>
                  <a:srgbClr val="FF0000"/>
                </a:solidFill>
                <a:effectLst>
                  <a:outerShdw blurRad="228600" dist="165100" dir="10800000" algn="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Speedy Clean </a:t>
            </a:r>
            <a:r>
              <a:rPr lang="en-US" sz="1200" b="1" i="1" spc="-500" dirty="0">
                <a:ln w="19050">
                  <a:noFill/>
                </a:ln>
                <a:solidFill>
                  <a:srgbClr val="FF0000"/>
                </a:solidFill>
                <a:latin typeface="Arial Black" pitchFamily="34" charset="0"/>
              </a:rPr>
              <a:t>™        </a:t>
            </a:r>
            <a:r>
              <a:rPr lang="en-US" sz="2000" b="1" i="1" spc="-500" dirty="0">
                <a:ln w="19050">
                  <a:noFill/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7" t="24539" r="25650" b="67915"/>
          <a:stretch>
            <a:fillRect/>
          </a:stretch>
        </p:blipFill>
        <p:spPr bwMode="auto">
          <a:xfrm>
            <a:off x="6043613" y="3352800"/>
            <a:ext cx="249555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3" t="24539" r="49889" b="69548"/>
          <a:stretch>
            <a:fillRect/>
          </a:stretch>
        </p:blipFill>
        <p:spPr bwMode="auto">
          <a:xfrm>
            <a:off x="2698750" y="3352800"/>
            <a:ext cx="27813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3962400"/>
            <a:ext cx="25146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7" y="4267200"/>
            <a:ext cx="2170113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Speedy Clean</a:t>
            </a:r>
            <a:r>
              <a:rPr lang="en-US" sz="1600" b="1" baseline="30000" dirty="0" smtClean="0"/>
              <a:t>™</a:t>
            </a:r>
            <a:r>
              <a:rPr lang="en-US" b="1" dirty="0" smtClean="0"/>
              <a:t> Features:</a:t>
            </a:r>
            <a:endParaRPr lang="en-US" b="1" dirty="0"/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US" dirty="0"/>
              <a:t>Available in Repeater</a:t>
            </a:r>
            <a:r>
              <a:rPr lang="en-US" sz="2000" baseline="30000" dirty="0"/>
              <a:t>™</a:t>
            </a:r>
            <a:r>
              <a:rPr lang="en-US" dirty="0"/>
              <a:t> and Little Pete</a:t>
            </a:r>
            <a:r>
              <a:rPr lang="en-US" sz="2000" baseline="30000" dirty="0"/>
              <a:t>™</a:t>
            </a:r>
            <a:r>
              <a:rPr lang="en-US" dirty="0"/>
              <a:t> </a:t>
            </a:r>
            <a:r>
              <a:rPr lang="en-US" dirty="0" smtClean="0"/>
              <a:t>models</a:t>
            </a:r>
            <a:endParaRPr lang="en-US" dirty="0"/>
          </a:p>
          <a:p>
            <a:pPr eaLnBrk="1" hangingPunct="1"/>
            <a:r>
              <a:rPr lang="en-US" dirty="0"/>
              <a:t>Safety Folded Edges </a:t>
            </a:r>
            <a:r>
              <a:rPr lang="en-US" dirty="0" smtClean="0"/>
              <a:t>reduce cut fingers</a:t>
            </a:r>
            <a:endParaRPr lang="en-US" dirty="0"/>
          </a:p>
          <a:p>
            <a:pPr eaLnBrk="1" hangingPunct="1"/>
            <a:r>
              <a:rPr lang="en-US" dirty="0" smtClean="0"/>
              <a:t>Entire </a:t>
            </a:r>
            <a:r>
              <a:rPr lang="en-US" dirty="0"/>
              <a:t>Ramp Unit </a:t>
            </a:r>
            <a:r>
              <a:rPr lang="en-US" dirty="0" smtClean="0"/>
              <a:t>pulls out fast using handle</a:t>
            </a:r>
            <a:endParaRPr lang="en-US" dirty="0"/>
          </a:p>
          <a:p>
            <a:pPr eaLnBrk="1" hangingPunct="1"/>
            <a:r>
              <a:rPr lang="en-US" dirty="0" smtClean="0"/>
              <a:t>Clean </a:t>
            </a:r>
            <a:r>
              <a:rPr lang="en-US" dirty="0"/>
              <a:t>or </a:t>
            </a:r>
            <a:r>
              <a:rPr lang="en-US" dirty="0" smtClean="0"/>
              <a:t>replace ramp unit </a:t>
            </a:r>
            <a:r>
              <a:rPr lang="en-US" dirty="0"/>
              <a:t>in </a:t>
            </a:r>
            <a:r>
              <a:rPr lang="en-US" dirty="0" smtClean="0"/>
              <a:t>seconds</a:t>
            </a:r>
          </a:p>
          <a:p>
            <a:pPr eaLnBrk="1" hangingPunct="1"/>
            <a:r>
              <a:rPr lang="en-US" dirty="0" smtClean="0"/>
              <a:t>Spring Steel locks ramps tight when closed</a:t>
            </a:r>
            <a:endParaRPr lang="en-US" dirty="0" smtClean="0"/>
          </a:p>
        </p:txBody>
      </p:sp>
      <p:pic>
        <p:nvPicPr>
          <p:cNvPr id="9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95800"/>
            <a:ext cx="1771650" cy="162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1879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H="1">
            <a:off x="6553200" y="4504928"/>
            <a:ext cx="457200" cy="122237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905125" y="4495800"/>
            <a:ext cx="447675" cy="202406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052512" y="4725591"/>
            <a:ext cx="319088" cy="303609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800600" y="4254697"/>
            <a:ext cx="319088" cy="303609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883944" y="5236863"/>
            <a:ext cx="471488" cy="85051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135856" y="5396226"/>
            <a:ext cx="471488" cy="85051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Speedy Clean</a:t>
            </a:r>
            <a:r>
              <a:rPr lang="en-US" sz="1600" b="1" baseline="30000" dirty="0" smtClean="0"/>
              <a:t>™</a:t>
            </a:r>
            <a:r>
              <a:rPr lang="en-US" b="1" dirty="0" smtClean="0"/>
              <a:t> Features:</a:t>
            </a:r>
            <a:endParaRPr lang="en-US" b="1" dirty="0"/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7467600" cy="494982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dirty="0" smtClean="0"/>
              <a:t>Universal Glue Board </a:t>
            </a:r>
            <a:r>
              <a:rPr lang="en-US" dirty="0" smtClean="0"/>
              <a:t>available </a:t>
            </a:r>
            <a:r>
              <a:rPr lang="en-US" dirty="0" smtClean="0"/>
              <a:t>for </a:t>
            </a:r>
            <a:r>
              <a:rPr lang="en-US" dirty="0" smtClean="0"/>
              <a:t>all models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/>
              <a:t>Replacement Ramps </a:t>
            </a:r>
            <a:r>
              <a:rPr lang="en-US" dirty="0" smtClean="0"/>
              <a:t>available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Saves time </a:t>
            </a:r>
            <a:r>
              <a:rPr lang="en-US" dirty="0" smtClean="0"/>
              <a:t>and </a:t>
            </a:r>
            <a:r>
              <a:rPr lang="en-US" dirty="0" smtClean="0"/>
              <a:t>money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Available </a:t>
            </a:r>
            <a:r>
              <a:rPr lang="en-US" dirty="0"/>
              <a:t>with Inspection Window</a:t>
            </a:r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Available with Chip Resistant </a:t>
            </a:r>
            <a:r>
              <a:rPr lang="en-US" dirty="0" smtClean="0"/>
              <a:t>powder </a:t>
            </a:r>
            <a:r>
              <a:rPr lang="en-US" dirty="0" smtClean="0"/>
              <a:t>c</a:t>
            </a:r>
            <a:r>
              <a:rPr lang="en-US" dirty="0" smtClean="0"/>
              <a:t>oating</a:t>
            </a:r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Private Labeling available</a:t>
            </a:r>
            <a:endParaRPr lang="en-US" dirty="0" smtClean="0"/>
          </a:p>
        </p:txBody>
      </p:sp>
      <p:pic>
        <p:nvPicPr>
          <p:cNvPr id="1434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4953000"/>
            <a:ext cx="171926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4989513"/>
            <a:ext cx="1687512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9350"/>
            <a:ext cx="14478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744" y="762000"/>
            <a:ext cx="1435062" cy="96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6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Speedy Clean</a:t>
            </a:r>
            <a:r>
              <a:rPr lang="en-US" sz="2000" b="1" baseline="30000" dirty="0" smtClean="0"/>
              <a:t>™</a:t>
            </a:r>
            <a:r>
              <a:rPr lang="en-US" b="1" dirty="0" smtClean="0"/>
              <a:t> Repeater</a:t>
            </a:r>
            <a:r>
              <a:rPr lang="en-US" sz="2000" b="1" baseline="30000" dirty="0" smtClean="0"/>
              <a:t>™</a:t>
            </a:r>
            <a:r>
              <a:rPr lang="en-US" b="1" dirty="0" smtClean="0"/>
              <a:t> Features:</a:t>
            </a:r>
            <a:endParaRPr lang="en-US" b="1" dirty="0"/>
          </a:p>
        </p:txBody>
      </p:sp>
      <p:sp>
        <p:nvSpPr>
          <p:cNvPr id="13316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43800" cy="4873625"/>
          </a:xfrm>
        </p:spPr>
        <p:txBody>
          <a:bodyPr/>
          <a:lstStyle/>
          <a:p>
            <a:pPr eaLnBrk="1" hangingPunct="1"/>
            <a:r>
              <a:rPr lang="en-US" dirty="0" smtClean="0"/>
              <a:t>Units </a:t>
            </a:r>
            <a:r>
              <a:rPr lang="en-US" dirty="0" smtClean="0"/>
              <a:t>have holes </a:t>
            </a:r>
            <a:r>
              <a:rPr lang="en-US" dirty="0" smtClean="0"/>
              <a:t>for </a:t>
            </a:r>
            <a:r>
              <a:rPr lang="en-US" dirty="0" smtClean="0"/>
              <a:t>using wire </a:t>
            </a:r>
            <a:r>
              <a:rPr lang="en-US" dirty="0" smtClean="0"/>
              <a:t>or </a:t>
            </a:r>
            <a:r>
              <a:rPr lang="en-US" dirty="0"/>
              <a:t>c</a:t>
            </a:r>
            <a:r>
              <a:rPr lang="en-US" dirty="0" smtClean="0"/>
              <a:t>able ties </a:t>
            </a:r>
            <a:r>
              <a:rPr lang="en-US" dirty="0" smtClean="0"/>
              <a:t>to </a:t>
            </a:r>
            <a:r>
              <a:rPr lang="en-US" dirty="0" smtClean="0"/>
              <a:t>secure lid</a:t>
            </a:r>
            <a:endParaRPr lang="en-US" dirty="0" smtClean="0"/>
          </a:p>
          <a:p>
            <a:pPr eaLnBrk="1" hangingPunct="1"/>
            <a:r>
              <a:rPr lang="en-US" dirty="0" smtClean="0"/>
              <a:t>Units </a:t>
            </a:r>
            <a:r>
              <a:rPr lang="en-US" dirty="0"/>
              <a:t>have holes </a:t>
            </a:r>
            <a:r>
              <a:rPr lang="en-US" dirty="0" smtClean="0"/>
              <a:t>for </a:t>
            </a:r>
            <a:r>
              <a:rPr lang="en-US" dirty="0" smtClean="0"/>
              <a:t>Attaching Service Logs</a:t>
            </a:r>
          </a:p>
          <a:p>
            <a:pPr eaLnBrk="1" hangingPunct="1"/>
            <a:r>
              <a:rPr lang="en-US" dirty="0" smtClean="0"/>
              <a:t>Bases </a:t>
            </a:r>
            <a:r>
              <a:rPr lang="en-US" dirty="0" smtClean="0"/>
              <a:t>have </a:t>
            </a:r>
            <a:r>
              <a:rPr lang="en-US" dirty="0" smtClean="0"/>
              <a:t>Pop Down Tabs to </a:t>
            </a:r>
            <a:r>
              <a:rPr lang="en-US" dirty="0" smtClean="0"/>
              <a:t>raise unit </a:t>
            </a:r>
            <a:r>
              <a:rPr lang="en-US" dirty="0" smtClean="0"/>
              <a:t>in </a:t>
            </a:r>
            <a:r>
              <a:rPr lang="en-US" dirty="0" smtClean="0"/>
              <a:t>damp areas</a:t>
            </a:r>
            <a:endParaRPr lang="en-US" dirty="0" smtClean="0"/>
          </a:p>
          <a:p>
            <a:pPr eaLnBrk="1" hangingPunct="1"/>
            <a:r>
              <a:rPr lang="en-US" dirty="0" smtClean="0"/>
              <a:t>Units </a:t>
            </a:r>
            <a:r>
              <a:rPr lang="en-US" dirty="0" smtClean="0"/>
              <a:t>have larger square holes </a:t>
            </a:r>
            <a:r>
              <a:rPr lang="en-US" dirty="0" smtClean="0"/>
              <a:t>for </a:t>
            </a:r>
            <a:r>
              <a:rPr lang="en-US" dirty="0" smtClean="0"/>
              <a:t>better insect monitoring</a:t>
            </a:r>
            <a:endParaRPr lang="en-US" dirty="0" smtClean="0"/>
          </a:p>
          <a:p>
            <a:pPr lvl="1" eaLnBrk="1" hangingPunct="1">
              <a:spcBef>
                <a:spcPts val="1200"/>
              </a:spcBef>
            </a:pPr>
            <a:r>
              <a:rPr lang="en-US" sz="2000" dirty="0" smtClean="0"/>
              <a:t>Fits </a:t>
            </a:r>
            <a:r>
              <a:rPr lang="en-US" sz="2000" dirty="0"/>
              <a:t>large insects such as </a:t>
            </a:r>
            <a:r>
              <a:rPr lang="en-US" sz="2000" dirty="0" smtClean="0"/>
              <a:t>American and </a:t>
            </a:r>
            <a:r>
              <a:rPr lang="en-US" sz="2000" dirty="0"/>
              <a:t>Oriental roaches, scorpions and crickets </a:t>
            </a:r>
            <a:endParaRPr lang="en-US" sz="2000" dirty="0" smtClean="0"/>
          </a:p>
        </p:txBody>
      </p:sp>
      <p:pic>
        <p:nvPicPr>
          <p:cNvPr id="13317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5257800"/>
            <a:ext cx="3143250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 flipV="1">
            <a:off x="5314950" y="6176963"/>
            <a:ext cx="304800" cy="373062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991350" y="6184900"/>
            <a:ext cx="238125" cy="368300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238750" y="5029200"/>
            <a:ext cx="304800" cy="381000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572000" y="5943600"/>
            <a:ext cx="419100" cy="419894"/>
          </a:xfrm>
          <a:prstGeom prst="straightConnector1">
            <a:avLst/>
          </a:prstGeom>
          <a:ln w="25400">
            <a:solidFill>
              <a:srgbClr val="E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7543800" cy="4797552"/>
          </a:xfrm>
        </p:spPr>
        <p:txBody>
          <a:bodyPr/>
          <a:lstStyle/>
          <a:p>
            <a:pPr lvl="0"/>
            <a:r>
              <a:rPr lang="en-US" dirty="0" smtClean="0"/>
              <a:t>Fits Repeater</a:t>
            </a:r>
            <a:r>
              <a:rPr lang="en-US" baseline="30000" dirty="0" smtClean="0"/>
              <a:t>™</a:t>
            </a:r>
            <a:r>
              <a:rPr lang="en-US" dirty="0" smtClean="0"/>
              <a:t> and Little Pete</a:t>
            </a:r>
            <a:r>
              <a:rPr lang="en-US" baseline="30000" dirty="0" smtClean="0"/>
              <a:t>™</a:t>
            </a:r>
            <a:r>
              <a:rPr lang="en-US" dirty="0" smtClean="0"/>
              <a:t> sizes</a:t>
            </a:r>
          </a:p>
          <a:p>
            <a:pPr lvl="0"/>
            <a:r>
              <a:rPr lang="en-US" dirty="0" smtClean="0"/>
              <a:t>Fits </a:t>
            </a:r>
            <a:r>
              <a:rPr lang="en-US" dirty="0"/>
              <a:t>most </a:t>
            </a:r>
            <a:r>
              <a:rPr lang="en-US" dirty="0" smtClean="0"/>
              <a:t>competitor multiple catch units</a:t>
            </a:r>
          </a:p>
          <a:p>
            <a:r>
              <a:rPr lang="en-US" dirty="0"/>
              <a:t>Unscented  </a:t>
            </a:r>
          </a:p>
          <a:p>
            <a:pPr lvl="0"/>
            <a:r>
              <a:rPr lang="en-US" dirty="0" smtClean="0"/>
              <a:t>Cost </a:t>
            </a:r>
            <a:r>
              <a:rPr lang="en-US" dirty="0"/>
              <a:t>effective </a:t>
            </a:r>
            <a:r>
              <a:rPr lang="en-US" dirty="0" smtClean="0"/>
              <a:t>design 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Easy </a:t>
            </a:r>
            <a:r>
              <a:rPr lang="en-US" dirty="0"/>
              <a:t>release </a:t>
            </a:r>
            <a:r>
              <a:rPr lang="en-US" dirty="0" smtClean="0"/>
              <a:t>paper </a:t>
            </a:r>
            <a:r>
              <a:rPr lang="en-US" dirty="0"/>
              <a:t> </a:t>
            </a:r>
          </a:p>
          <a:p>
            <a:pPr lvl="0"/>
            <a:r>
              <a:rPr lang="en-US" dirty="0" smtClean="0"/>
              <a:t>Easy </a:t>
            </a:r>
            <a:r>
              <a:rPr lang="en-US" dirty="0"/>
              <a:t>cut perforated </a:t>
            </a:r>
            <a:r>
              <a:rPr lang="en-US" dirty="0" smtClean="0"/>
              <a:t>strips </a:t>
            </a:r>
          </a:p>
          <a:p>
            <a:r>
              <a:rPr lang="en-US" dirty="0" smtClean="0"/>
              <a:t>Space </a:t>
            </a:r>
            <a:r>
              <a:rPr lang="en-US" dirty="0"/>
              <a:t>between glue </a:t>
            </a:r>
            <a:r>
              <a:rPr lang="en-US" dirty="0" smtClean="0"/>
              <a:t>strips prevents </a:t>
            </a:r>
            <a:r>
              <a:rPr lang="en-US" dirty="0"/>
              <a:t>mice back-up</a:t>
            </a:r>
          </a:p>
          <a:p>
            <a:pPr lvl="0"/>
            <a:r>
              <a:rPr lang="en-US" dirty="0" smtClean="0"/>
              <a:t>Packed </a:t>
            </a:r>
            <a:r>
              <a:rPr lang="en-US" dirty="0"/>
              <a:t>100 per box = 300 strips for the Little </a:t>
            </a:r>
            <a:r>
              <a:rPr lang="en-US" dirty="0" smtClean="0"/>
              <a:t>Pete</a:t>
            </a:r>
            <a:r>
              <a:rPr lang="en-US" baseline="30000" dirty="0" smtClean="0"/>
              <a:t>™</a:t>
            </a:r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63818"/>
            <a:ext cx="2425662" cy="162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Universal Glue Board Features: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dirty="0" smtClean="0"/>
              <a:t>Baked </a:t>
            </a:r>
            <a:r>
              <a:rPr lang="en-US" dirty="0"/>
              <a:t>on </a:t>
            </a:r>
            <a:r>
              <a:rPr lang="en-US" dirty="0" smtClean="0"/>
              <a:t>white and black powder </a:t>
            </a:r>
            <a:r>
              <a:rPr lang="en-US" dirty="0"/>
              <a:t>coating </a:t>
            </a:r>
            <a:r>
              <a:rPr lang="en-US" dirty="0" smtClean="0"/>
              <a:t>available </a:t>
            </a:r>
            <a:r>
              <a:rPr lang="en-US" dirty="0"/>
              <a:t>on Repeater</a:t>
            </a:r>
            <a:r>
              <a:rPr lang="en-US" sz="2000" baseline="30000" dirty="0"/>
              <a:t>™</a:t>
            </a:r>
            <a:r>
              <a:rPr lang="en-US" dirty="0"/>
              <a:t> and Little Pete</a:t>
            </a:r>
            <a:r>
              <a:rPr lang="en-US" sz="2000" baseline="30000" dirty="0"/>
              <a:t>™</a:t>
            </a:r>
            <a:r>
              <a:rPr lang="en-US" sz="2000" dirty="0"/>
              <a:t> </a:t>
            </a:r>
            <a:r>
              <a:rPr lang="en-US" dirty="0" smtClean="0"/>
              <a:t>sizes</a:t>
            </a:r>
          </a:p>
          <a:p>
            <a:pPr lvl="0" eaLnBrk="1" hangingPunct="1">
              <a:spcAft>
                <a:spcPts val="600"/>
              </a:spcAft>
            </a:pPr>
            <a:r>
              <a:rPr lang="en-US" dirty="0" smtClean="0"/>
              <a:t>Chip, impact, abrasion and corrosion resistant</a:t>
            </a:r>
            <a:r>
              <a:rPr lang="en-US" dirty="0"/>
              <a:t>  </a:t>
            </a:r>
            <a:endParaRPr lang="en-US" dirty="0" smtClean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Muriatic Acid, </a:t>
            </a:r>
            <a:r>
              <a:rPr lang="en-US" dirty="0"/>
              <a:t>Nitric Acid</a:t>
            </a:r>
            <a:r>
              <a:rPr lang="en-US" dirty="0" smtClean="0"/>
              <a:t> and</a:t>
            </a:r>
            <a:r>
              <a:rPr lang="en-US" dirty="0"/>
              <a:t> mortar </a:t>
            </a:r>
            <a:r>
              <a:rPr lang="en-US" dirty="0" smtClean="0"/>
              <a:t>resistant </a:t>
            </a:r>
          </a:p>
          <a:p>
            <a:pPr eaLnBrk="1" hangingPunct="1">
              <a:spcAft>
                <a:spcPts val="600"/>
              </a:spcAft>
            </a:pPr>
            <a:r>
              <a:rPr lang="en-US" dirty="0"/>
              <a:t>D</a:t>
            </a:r>
            <a:r>
              <a:rPr lang="en-US" dirty="0" smtClean="0"/>
              <a:t>etergent and</a:t>
            </a:r>
            <a:r>
              <a:rPr lang="en-US" dirty="0"/>
              <a:t> window cleaner </a:t>
            </a:r>
            <a:r>
              <a:rPr lang="en-US" dirty="0" smtClean="0"/>
              <a:t>resistant</a:t>
            </a:r>
            <a:endParaRPr lang="en-US" dirty="0"/>
          </a:p>
          <a:p>
            <a:pPr eaLnBrk="1" hangingPunct="1">
              <a:spcAft>
                <a:spcPts val="600"/>
              </a:spcAft>
            </a:pPr>
            <a:r>
              <a:rPr lang="en-US" dirty="0" smtClean="0"/>
              <a:t>Traps look </a:t>
            </a:r>
            <a:r>
              <a:rPr lang="en-US" dirty="0"/>
              <a:t>fresh and new </a:t>
            </a:r>
            <a:r>
              <a:rPr lang="en-US" dirty="0" smtClean="0"/>
              <a:t>longer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Powder Coating Features:</a:t>
            </a:r>
            <a:endParaRPr lang="en-US" b="1" dirty="0"/>
          </a:p>
        </p:txBody>
      </p:sp>
      <p:pic>
        <p:nvPicPr>
          <p:cNvPr id="10244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1054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1054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41900"/>
            <a:ext cx="171926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2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467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27009"/>
            <a:ext cx="3657600" cy="78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981200" y="4038600"/>
            <a:ext cx="4876800" cy="16002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cap="none" dirty="0" smtClean="0"/>
              <a:t>1393 E. Highland Rd.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cap="none" dirty="0" smtClean="0"/>
              <a:t>Twinsburg, OH 44087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b="1" dirty="0" smtClean="0"/>
              <a:t>1-800-321-3421</a:t>
            </a:r>
          </a:p>
          <a:p>
            <a:pPr algn="ctr" eaLnBrk="1" fontAlgn="auto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b="1" cap="none" dirty="0" smtClean="0"/>
              <a:t>www.jteaton.com</a:t>
            </a:r>
            <a:endParaRPr lang="en-US" sz="1800" b="1" cap="non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2">
      <a:dk1>
        <a:srgbClr val="000000"/>
      </a:dk1>
      <a:lt1>
        <a:srgbClr val="FFFFFF"/>
      </a:lt1>
      <a:dk2>
        <a:srgbClr val="FF0000"/>
      </a:dk2>
      <a:lt2>
        <a:srgbClr val="C8C8B1"/>
      </a:lt2>
      <a:accent1>
        <a:srgbClr val="FFD147"/>
      </a:accent1>
      <a:accent2>
        <a:srgbClr val="FF0000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FFFFFF"/>
    </a:lt1>
    <a:dk2>
      <a:srgbClr val="FF0000"/>
    </a:dk2>
    <a:lt2>
      <a:srgbClr val="C8C8B1"/>
    </a:lt2>
    <a:accent1>
      <a:srgbClr val="FFD147"/>
    </a:accent1>
    <a:accent2>
      <a:srgbClr val="FF0000"/>
    </a:accent2>
    <a:accent3>
      <a:srgbClr val="526DB0"/>
    </a:accent3>
    <a:accent4>
      <a:srgbClr val="989AAC"/>
    </a:accent4>
    <a:accent5>
      <a:srgbClr val="DC5924"/>
    </a:accent5>
    <a:accent6>
      <a:srgbClr val="B4B392"/>
    </a:accent6>
    <a:hlink>
      <a:srgbClr val="CC99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282</TotalTime>
  <Words>331</Words>
  <Application>Microsoft Office PowerPoint</Application>
  <PresentationFormat>On-screen Show (4:3)</PresentationFormat>
  <Paragraphs>66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PowerPoint Presentation</vt:lpstr>
      <vt:lpstr>Little Pete™ Features:</vt:lpstr>
      <vt:lpstr>Little Pete™ Features:</vt:lpstr>
      <vt:lpstr>PowerPoint Presentation</vt:lpstr>
      <vt:lpstr>Also Available:</vt:lpstr>
      <vt:lpstr>PowerPoint Presentation</vt:lpstr>
      <vt:lpstr>Speedy Clean™ Features:</vt:lpstr>
      <vt:lpstr>Speedy Clean™ Features:</vt:lpstr>
      <vt:lpstr>Speedy Clean™ Repeater™ Features:</vt:lpstr>
      <vt:lpstr>Universal Glue Board Features:</vt:lpstr>
      <vt:lpstr>Powder Coating Features: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Zickefoose</dc:creator>
  <cp:lastModifiedBy>Nicole Zickefoose</cp:lastModifiedBy>
  <cp:revision>28</cp:revision>
  <dcterms:created xsi:type="dcterms:W3CDTF">2011-03-08T21:31:09Z</dcterms:created>
  <dcterms:modified xsi:type="dcterms:W3CDTF">2011-04-08T15:27:32Z</dcterms:modified>
</cp:coreProperties>
</file>