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70" r:id="rId3"/>
    <p:sldId id="284" r:id="rId4"/>
    <p:sldId id="271" r:id="rId5"/>
    <p:sldId id="272" r:id="rId6"/>
    <p:sldId id="273" r:id="rId7"/>
    <p:sldId id="274" r:id="rId8"/>
    <p:sldId id="257" r:id="rId9"/>
    <p:sldId id="258" r:id="rId10"/>
    <p:sldId id="267" r:id="rId11"/>
    <p:sldId id="285" r:id="rId12"/>
    <p:sldId id="277" r:id="rId13"/>
    <p:sldId id="278" r:id="rId14"/>
    <p:sldId id="286" r:id="rId15"/>
    <p:sldId id="279" r:id="rId16"/>
    <p:sldId id="287" r:id="rId17"/>
    <p:sldId id="276" r:id="rId18"/>
    <p:sldId id="269" r:id="rId19"/>
    <p:sldId id="280" r:id="rId20"/>
    <p:sldId id="281" r:id="rId21"/>
    <p:sldId id="288" r:id="rId22"/>
    <p:sldId id="259" r:id="rId23"/>
    <p:sldId id="260" r:id="rId24"/>
    <p:sldId id="282" r:id="rId25"/>
    <p:sldId id="268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FE9"/>
    <a:srgbClr val="F5EFE9"/>
    <a:srgbClr val="EFEFE9"/>
    <a:srgbClr val="E7E8E0"/>
    <a:srgbClr val="ECEDE7"/>
    <a:srgbClr val="E6E6E6"/>
    <a:srgbClr val="EAEB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-48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257F6B1-AFCA-4039-870F-5B3D9CA07B94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DD3073E-37BE-4986-9156-DC5F7B1A5827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924800" cy="10668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7543800" cy="40038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7F6B1-AFCA-4039-870F-5B3D9CA07B94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073E-37BE-4986-9156-DC5F7B1A58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7F6B1-AFCA-4039-870F-5B3D9CA07B94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073E-37BE-4986-9156-DC5F7B1A58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7F6B1-AFCA-4039-870F-5B3D9CA07B94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073E-37BE-4986-9156-DC5F7B1A582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7F6B1-AFCA-4039-870F-5B3D9CA07B94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073E-37BE-4986-9156-DC5F7B1A58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7F6B1-AFCA-4039-870F-5B3D9CA07B94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073E-37BE-4986-9156-DC5F7B1A58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7F6B1-AFCA-4039-870F-5B3D9CA07B94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073E-37BE-4986-9156-DC5F7B1A58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7F6B1-AFCA-4039-870F-5B3D9CA07B94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073E-37BE-4986-9156-DC5F7B1A5827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7F6B1-AFCA-4039-870F-5B3D9CA07B94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073E-37BE-4986-9156-DC5F7B1A58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7F6B1-AFCA-4039-870F-5B3D9CA07B94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073E-37BE-4986-9156-DC5F7B1A58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7F6B1-AFCA-4039-870F-5B3D9CA07B94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3073E-37BE-4986-9156-DC5F7B1A58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1371" y="602428"/>
            <a:ext cx="7919742" cy="11430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52600"/>
            <a:ext cx="7696200" cy="4080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257F6B1-AFCA-4039-870F-5B3D9CA07B94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DD3073E-37BE-4986-9156-DC5F7B1A5827}" type="slidenum">
              <a:rPr lang="en-US" smtClean="0"/>
              <a:t>‹#›</a:t>
            </a:fld>
            <a:endParaRPr lang="en-US"/>
          </a:p>
        </p:txBody>
      </p:sp>
      <p:pic>
        <p:nvPicPr>
          <p:cNvPr id="61" name="Picture 60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779" y="0"/>
            <a:ext cx="2159833" cy="5097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08660" indent="-342900" algn="l" defTabSz="914400" rtl="0" eaLnBrk="1" latinLnBrk="0" hangingPunct="1">
        <a:spcBef>
          <a:spcPct val="20000"/>
        </a:spcBef>
        <a:buClr>
          <a:schemeClr val="accent5"/>
        </a:buClr>
        <a:buSzPct val="100000"/>
        <a:buFont typeface="Courier New" pitchFamily="49" charset="0"/>
        <a:buChar char="o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6"/>
        </a:buClr>
        <a:buSzPct val="90000"/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8.jpg"/><Relationship Id="rId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jpeg"/><Relationship Id="rId18" Type="http://schemas.openxmlformats.org/officeDocument/2006/relationships/image" Target="../media/image47.png"/><Relationship Id="rId3" Type="http://schemas.openxmlformats.org/officeDocument/2006/relationships/image" Target="../media/image32.jpeg"/><Relationship Id="rId7" Type="http://schemas.openxmlformats.org/officeDocument/2006/relationships/image" Target="../media/image36.jpg"/><Relationship Id="rId12" Type="http://schemas.openxmlformats.org/officeDocument/2006/relationships/image" Target="../media/image41.jpeg"/><Relationship Id="rId17" Type="http://schemas.openxmlformats.org/officeDocument/2006/relationships/image" Target="../media/image46.jpeg"/><Relationship Id="rId2" Type="http://schemas.openxmlformats.org/officeDocument/2006/relationships/image" Target="../media/image31.jp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5" Type="http://schemas.openxmlformats.org/officeDocument/2006/relationships/image" Target="../media/image44.jpeg"/><Relationship Id="rId10" Type="http://schemas.openxmlformats.org/officeDocument/2006/relationships/image" Target="../media/image39.jpeg"/><Relationship Id="rId19" Type="http://schemas.openxmlformats.org/officeDocument/2006/relationships/image" Target="../media/image48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Relationship Id="rId14" Type="http://schemas.openxmlformats.org/officeDocument/2006/relationships/image" Target="../media/image4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7" Type="http://schemas.openxmlformats.org/officeDocument/2006/relationships/image" Target="../media/image45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4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7.png"/><Relationship Id="rId7" Type="http://schemas.openxmlformats.org/officeDocument/2006/relationships/image" Target="../media/image4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4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39.jpe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24.png"/><Relationship Id="rId7" Type="http://schemas.openxmlformats.org/officeDocument/2006/relationships/image" Target="../media/image41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33.jpeg"/><Relationship Id="rId4" Type="http://schemas.openxmlformats.org/officeDocument/2006/relationships/image" Target="../media/image64.jpeg"/><Relationship Id="rId9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67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6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7406640" cy="1472184"/>
          </a:xfrm>
        </p:spPr>
        <p:txBody>
          <a:bodyPr anchor="ctr" anchorCtr="0"/>
          <a:lstStyle/>
          <a:p>
            <a:r>
              <a:rPr lang="en-US" b="1" dirty="0" smtClean="0">
                <a:solidFill>
                  <a:schemeClr val="tx2"/>
                </a:solidFill>
              </a:rPr>
              <a:t>		   Presents: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6742" y="533400"/>
            <a:ext cx="3434603" cy="17526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</a:rPr>
              <a:t>Bait Stations and Anchors</a:t>
            </a:r>
            <a:endParaRPr lang="en-US" sz="4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731" y="2546802"/>
            <a:ext cx="1416069" cy="17965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268305"/>
            <a:ext cx="978944" cy="1446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216268"/>
            <a:ext cx="1387787" cy="17203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8122">
            <a:off x="4874012" y="5027859"/>
            <a:ext cx="1746718" cy="5177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656" y="4840704"/>
            <a:ext cx="1064400" cy="6948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73728">
            <a:off x="6420134" y="3227042"/>
            <a:ext cx="1841165" cy="5497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61" y="2233863"/>
            <a:ext cx="1676400" cy="1676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738" y="4465704"/>
            <a:ext cx="2051297" cy="12435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45" y="609600"/>
            <a:ext cx="226017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11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Tamper Resistant Bait Stations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76400"/>
            <a:ext cx="7381055" cy="4800600"/>
          </a:xfrm>
        </p:spPr>
        <p:txBody>
          <a:bodyPr/>
          <a:lstStyle/>
          <a:p>
            <a:pPr>
              <a:spcBef>
                <a:spcPts val="4800"/>
              </a:spcBef>
              <a:spcAft>
                <a:spcPts val="4800"/>
              </a:spcAft>
            </a:pPr>
            <a:r>
              <a:rPr lang="en-US" dirty="0" smtClean="0"/>
              <a:t>Top Loader</a:t>
            </a:r>
            <a:r>
              <a:rPr lang="en-US" baseline="30000" dirty="0" smtClean="0"/>
              <a:t>™</a:t>
            </a:r>
          </a:p>
          <a:p>
            <a:pPr>
              <a:spcBef>
                <a:spcPts val="4800"/>
              </a:spcBef>
              <a:spcAft>
                <a:spcPts val="4800"/>
              </a:spcAft>
            </a:pPr>
            <a:r>
              <a:rPr lang="en-US" dirty="0" smtClean="0"/>
              <a:t>Rat and Mouse Fortress</a:t>
            </a:r>
            <a:r>
              <a:rPr lang="en-US" baseline="30000" dirty="0" smtClean="0"/>
              <a:t>™</a:t>
            </a:r>
            <a:endParaRPr lang="en-US" dirty="0" smtClean="0"/>
          </a:p>
          <a:p>
            <a:pPr marL="82296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587650"/>
            <a:ext cx="749295" cy="13163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129" y="4331722"/>
            <a:ext cx="1012004" cy="7597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54" y="4115580"/>
            <a:ext cx="1370820" cy="13708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770465"/>
            <a:ext cx="1433594" cy="15901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621587"/>
            <a:ext cx="839249" cy="12397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672388"/>
            <a:ext cx="867651" cy="118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43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Tamper Resistant Bait Stations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76400"/>
            <a:ext cx="7381055" cy="4800600"/>
          </a:xfrm>
        </p:spPr>
        <p:txBody>
          <a:bodyPr/>
          <a:lstStyle/>
          <a:p>
            <a:pPr>
              <a:spcBef>
                <a:spcPts val="3600"/>
              </a:spcBef>
              <a:spcAft>
                <a:spcPts val="3600"/>
              </a:spcAft>
            </a:pPr>
            <a:r>
              <a:rPr lang="en-US" dirty="0" smtClean="0"/>
              <a:t>Rat and Mouse Depot</a:t>
            </a:r>
            <a:r>
              <a:rPr lang="en-US" baseline="30000" dirty="0" smtClean="0"/>
              <a:t>™</a:t>
            </a:r>
            <a:endParaRPr lang="en-US" dirty="0" smtClean="0"/>
          </a:p>
          <a:p>
            <a:pPr>
              <a:spcBef>
                <a:spcPts val="3600"/>
              </a:spcBef>
              <a:spcAft>
                <a:spcPts val="3600"/>
              </a:spcAft>
            </a:pPr>
            <a:r>
              <a:rPr lang="en-US" dirty="0" smtClean="0"/>
              <a:t>Strongbox</a:t>
            </a:r>
            <a:r>
              <a:rPr lang="en-US" baseline="30000" dirty="0" smtClean="0"/>
              <a:t>™</a:t>
            </a:r>
          </a:p>
          <a:p>
            <a:pPr>
              <a:spcBef>
                <a:spcPts val="3600"/>
              </a:spcBef>
              <a:spcAft>
                <a:spcPts val="3600"/>
              </a:spcAft>
            </a:pPr>
            <a:r>
              <a:rPr lang="en-US" dirty="0"/>
              <a:t>Rodent Rock</a:t>
            </a:r>
            <a:r>
              <a:rPr lang="en-US" baseline="30000" dirty="0"/>
              <a:t> ™</a:t>
            </a:r>
            <a:endParaRPr lang="en-US" dirty="0"/>
          </a:p>
          <a:p>
            <a:pPr marL="68580" indent="0">
              <a:spcBef>
                <a:spcPts val="3000"/>
              </a:spcBef>
              <a:spcAft>
                <a:spcPts val="3000"/>
              </a:spcAft>
              <a:buNone/>
            </a:pPr>
            <a:endParaRPr lang="en-US" dirty="0" smtClean="0"/>
          </a:p>
          <a:p>
            <a:pPr marL="82296" indent="0">
              <a:buNone/>
            </a:pP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107" y="1820886"/>
            <a:ext cx="780893" cy="9223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935" y="2936653"/>
            <a:ext cx="1566265" cy="9495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313" y="1424254"/>
            <a:ext cx="1236511" cy="131894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881" y="3179087"/>
            <a:ext cx="1063943" cy="7071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659" y="4523054"/>
            <a:ext cx="1098909" cy="1356679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7844" y="5061907"/>
            <a:ext cx="997955" cy="78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400" y="5084097"/>
            <a:ext cx="967645" cy="787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299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19800" y="4840705"/>
            <a:ext cx="1260616" cy="139153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4200"/>
              </a:spcBef>
              <a:spcAft>
                <a:spcPts val="4200"/>
              </a:spcAft>
            </a:pPr>
            <a:r>
              <a:rPr lang="en-US" dirty="0" smtClean="0"/>
              <a:t>Rat Size Safe-Tee</a:t>
            </a:r>
            <a:r>
              <a:rPr lang="en-US" baseline="30000" dirty="0" smtClean="0"/>
              <a:t>™</a:t>
            </a:r>
            <a:r>
              <a:rPr lang="en-US" dirty="0" smtClean="0"/>
              <a:t> Bait Station</a:t>
            </a:r>
          </a:p>
          <a:p>
            <a:pPr>
              <a:spcBef>
                <a:spcPts val="4200"/>
              </a:spcBef>
              <a:spcAft>
                <a:spcPts val="4200"/>
              </a:spcAft>
            </a:pPr>
            <a:r>
              <a:rPr lang="en-US" dirty="0" smtClean="0"/>
              <a:t>Plastic Mouse Size Bait Stations</a:t>
            </a:r>
          </a:p>
          <a:p>
            <a:pPr>
              <a:spcBef>
                <a:spcPts val="4200"/>
              </a:spcBef>
              <a:spcAft>
                <a:spcPts val="4200"/>
              </a:spcAft>
            </a:pPr>
            <a:r>
              <a:rPr lang="en-US" dirty="0" smtClean="0"/>
              <a:t>Rat Size Snap Trap Station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981200"/>
            <a:ext cx="1826638" cy="1320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Bait Stations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755672"/>
            <a:ext cx="1082356" cy="8925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862189"/>
            <a:ext cx="1101584" cy="68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28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0010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Anchors     </a:t>
            </a:r>
            <a:r>
              <a:rPr lang="en-US" sz="2400" dirty="0" smtClean="0"/>
              <a:t>*Maximum Bait Station Protection*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dirty="0" smtClean="0"/>
              <a:t>Earth Anchor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dirty="0" smtClean="0"/>
              <a:t>Cotter Pin Stake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dirty="0" smtClean="0"/>
              <a:t>Flat Plate Stake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dirty="0" err="1" smtClean="0"/>
              <a:t>Permatite</a:t>
            </a:r>
            <a:r>
              <a:rPr lang="en-US" dirty="0" smtClean="0"/>
              <a:t> Bait Stake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dirty="0" smtClean="0"/>
              <a:t>Aluminum Cable Stake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98" y="1904788"/>
            <a:ext cx="1595159" cy="3373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5611">
            <a:off x="4714669" y="2464761"/>
            <a:ext cx="1502400" cy="751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5305">
            <a:off x="4613161" y="3448905"/>
            <a:ext cx="954235" cy="6229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5396">
            <a:off x="4966950" y="4392896"/>
            <a:ext cx="1791896" cy="5350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4677">
            <a:off x="5446262" y="5426953"/>
            <a:ext cx="1609561" cy="50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76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dirty="0" smtClean="0"/>
              <a:t>Liquid Bait Dispensers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dirty="0" smtClean="0"/>
              <a:t>Service Logs and Signs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dirty="0" smtClean="0"/>
              <a:t>Security Ties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dirty="0" smtClean="0"/>
              <a:t>Keys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dirty="0" smtClean="0"/>
              <a:t>Other Inserts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666" y="2607736"/>
            <a:ext cx="1345356" cy="3435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820" y="2532564"/>
            <a:ext cx="298980" cy="7678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616" y="3343678"/>
            <a:ext cx="512184" cy="7230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478" y="5181850"/>
            <a:ext cx="753911" cy="6492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935" y="3084285"/>
            <a:ext cx="647824" cy="4971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967" y="3106926"/>
            <a:ext cx="1224438" cy="4081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375772"/>
            <a:ext cx="513372" cy="2968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046" y="3122968"/>
            <a:ext cx="558037" cy="35440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024" y="2599596"/>
            <a:ext cx="965819" cy="38202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4996542"/>
            <a:ext cx="762000" cy="8708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701" y="1678393"/>
            <a:ext cx="636197" cy="6220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275622"/>
            <a:ext cx="482269" cy="44877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4351566"/>
            <a:ext cx="460400" cy="345300"/>
          </a:xfrm>
          <a:prstGeom prst="rect">
            <a:avLst/>
          </a:prstGeom>
        </p:spPr>
      </p:pic>
      <p:pic>
        <p:nvPicPr>
          <p:cNvPr id="17" name="Content Placeholder 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5270587"/>
            <a:ext cx="1015248" cy="46532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58214">
            <a:off x="6565498" y="1468435"/>
            <a:ext cx="382875" cy="1225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5040806"/>
            <a:ext cx="445832" cy="74353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9" t="45639" r="25328" b="42579"/>
          <a:stretch/>
        </p:blipFill>
        <p:spPr bwMode="auto">
          <a:xfrm>
            <a:off x="3962400" y="5107901"/>
            <a:ext cx="738764" cy="609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\\2003SERVER\data\industrial photos\INDUSTRIAL PHOTOS\11124.jpg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54"/>
          <a:stretch/>
        </p:blipFill>
        <p:spPr bwMode="auto">
          <a:xfrm>
            <a:off x="7167285" y="5328631"/>
            <a:ext cx="1216050" cy="41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40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4200"/>
              </a:spcBef>
              <a:spcAft>
                <a:spcPts val="4200"/>
              </a:spcAft>
            </a:pPr>
            <a:r>
              <a:rPr lang="en-US" dirty="0" smtClean="0"/>
              <a:t>Top Gun</a:t>
            </a:r>
            <a:r>
              <a:rPr lang="en-US" baseline="30000" dirty="0" smtClean="0"/>
              <a:t>™</a:t>
            </a:r>
          </a:p>
          <a:p>
            <a:pPr>
              <a:spcBef>
                <a:spcPts val="4200"/>
              </a:spcBef>
              <a:spcAft>
                <a:spcPts val="4200"/>
              </a:spcAft>
            </a:pPr>
            <a:r>
              <a:rPr lang="en-US" dirty="0" smtClean="0"/>
              <a:t>Bait Block</a:t>
            </a:r>
            <a:r>
              <a:rPr lang="en-US" baseline="30000" dirty="0" smtClean="0"/>
              <a:t>®</a:t>
            </a:r>
          </a:p>
          <a:p>
            <a:pPr>
              <a:spcBef>
                <a:spcPts val="4200"/>
              </a:spcBef>
              <a:spcAft>
                <a:spcPts val="4200"/>
              </a:spcAft>
            </a:pPr>
            <a:r>
              <a:rPr lang="en-US" dirty="0" smtClean="0"/>
              <a:t>Liquid Bait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747152"/>
            <a:ext cx="899667" cy="13425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125" y="2750474"/>
            <a:ext cx="900075" cy="13643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448751"/>
            <a:ext cx="858745" cy="10264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412" y="1225085"/>
            <a:ext cx="959788" cy="12621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143" y="4579830"/>
            <a:ext cx="550257" cy="5380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76487">
            <a:off x="4704815" y="4265990"/>
            <a:ext cx="378551" cy="121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21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Loader</a:t>
            </a:r>
            <a:r>
              <a:rPr lang="en-US" baseline="30000" dirty="0" smtClean="0"/>
              <a:t>™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47736"/>
            <a:ext cx="7467600" cy="467686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Use with all types of rodents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Easy Loading with Dual Entry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 smtClean="0"/>
              <a:t>Use Bait Block</a:t>
            </a:r>
            <a:r>
              <a:rPr lang="en-US" baseline="30000" dirty="0" smtClean="0"/>
              <a:t>®</a:t>
            </a:r>
            <a:r>
              <a:rPr lang="en-US" dirty="0" smtClean="0"/>
              <a:t> or Liquid Bait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Holds large amount of bait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Keeps bait dry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Added baffles for Tamper Resistance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Available in black, sandstone and slate gray coloring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6008905" y="999231"/>
            <a:ext cx="2139690" cy="2286000"/>
            <a:chOff x="4026611" y="-810136"/>
            <a:chExt cx="3809957" cy="3561356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620" t="30264" r="23978" b="4498"/>
            <a:stretch/>
          </p:blipFill>
          <p:spPr bwMode="auto">
            <a:xfrm>
              <a:off x="4259179" y="-721895"/>
              <a:ext cx="3577389" cy="3473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6477000" y="-721895"/>
              <a:ext cx="1359568" cy="18648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259179" y="-721895"/>
              <a:ext cx="770021" cy="5694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 rot="18367511">
              <a:off x="4776018" y="-687451"/>
              <a:ext cx="481933" cy="2365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 rot="347719">
              <a:off x="4026611" y="2021190"/>
              <a:ext cx="3582451" cy="608465"/>
            </a:xfrm>
            <a:custGeom>
              <a:avLst/>
              <a:gdLst>
                <a:gd name="connsiteX0" fmla="*/ 0 w 1541490"/>
                <a:gd name="connsiteY0" fmla="*/ 0 h 567311"/>
                <a:gd name="connsiteX1" fmla="*/ 1541490 w 1541490"/>
                <a:gd name="connsiteY1" fmla="*/ 0 h 567311"/>
                <a:gd name="connsiteX2" fmla="*/ 1541490 w 1541490"/>
                <a:gd name="connsiteY2" fmla="*/ 567311 h 567311"/>
                <a:gd name="connsiteX3" fmla="*/ 0 w 1541490"/>
                <a:gd name="connsiteY3" fmla="*/ 567311 h 567311"/>
                <a:gd name="connsiteX4" fmla="*/ 0 w 1541490"/>
                <a:gd name="connsiteY4" fmla="*/ 0 h 567311"/>
                <a:gd name="connsiteX0" fmla="*/ 0 w 1591953"/>
                <a:gd name="connsiteY0" fmla="*/ 0 h 567311"/>
                <a:gd name="connsiteX1" fmla="*/ 1591953 w 1591953"/>
                <a:gd name="connsiteY1" fmla="*/ 41163 h 567311"/>
                <a:gd name="connsiteX2" fmla="*/ 1541490 w 1591953"/>
                <a:gd name="connsiteY2" fmla="*/ 567311 h 567311"/>
                <a:gd name="connsiteX3" fmla="*/ 0 w 1591953"/>
                <a:gd name="connsiteY3" fmla="*/ 567311 h 567311"/>
                <a:gd name="connsiteX4" fmla="*/ 0 w 1591953"/>
                <a:gd name="connsiteY4" fmla="*/ 0 h 567311"/>
                <a:gd name="connsiteX0" fmla="*/ 1708386 w 3300339"/>
                <a:gd name="connsiteY0" fmla="*/ 0 h 608458"/>
                <a:gd name="connsiteX1" fmla="*/ 3300339 w 3300339"/>
                <a:gd name="connsiteY1" fmla="*/ 41163 h 608458"/>
                <a:gd name="connsiteX2" fmla="*/ 3249876 w 3300339"/>
                <a:gd name="connsiteY2" fmla="*/ 567311 h 608458"/>
                <a:gd name="connsiteX3" fmla="*/ 0 w 3300339"/>
                <a:gd name="connsiteY3" fmla="*/ 608458 h 608458"/>
                <a:gd name="connsiteX4" fmla="*/ 1708386 w 3300339"/>
                <a:gd name="connsiteY4" fmla="*/ 0 h 608458"/>
                <a:gd name="connsiteX0" fmla="*/ 1708391 w 3300344"/>
                <a:gd name="connsiteY0" fmla="*/ 0 h 608458"/>
                <a:gd name="connsiteX1" fmla="*/ 3300344 w 3300344"/>
                <a:gd name="connsiteY1" fmla="*/ 41163 h 608458"/>
                <a:gd name="connsiteX2" fmla="*/ 3249881 w 3300344"/>
                <a:gd name="connsiteY2" fmla="*/ 567311 h 608458"/>
                <a:gd name="connsiteX3" fmla="*/ 5 w 3300344"/>
                <a:gd name="connsiteY3" fmla="*/ 608458 h 608458"/>
                <a:gd name="connsiteX4" fmla="*/ 1708391 w 3300344"/>
                <a:gd name="connsiteY4" fmla="*/ 0 h 608458"/>
                <a:gd name="connsiteX0" fmla="*/ 1774389 w 3366342"/>
                <a:gd name="connsiteY0" fmla="*/ 0 h 608458"/>
                <a:gd name="connsiteX1" fmla="*/ 3366342 w 3366342"/>
                <a:gd name="connsiteY1" fmla="*/ 41163 h 608458"/>
                <a:gd name="connsiteX2" fmla="*/ 3315879 w 3366342"/>
                <a:gd name="connsiteY2" fmla="*/ 567311 h 608458"/>
                <a:gd name="connsiteX3" fmla="*/ 66003 w 3366342"/>
                <a:gd name="connsiteY3" fmla="*/ 608458 h 608458"/>
                <a:gd name="connsiteX4" fmla="*/ 1208338 w 3366342"/>
                <a:gd name="connsiteY4" fmla="*/ 298521 h 608458"/>
                <a:gd name="connsiteX5" fmla="*/ 1774389 w 3366342"/>
                <a:gd name="connsiteY5" fmla="*/ 0 h 608458"/>
                <a:gd name="connsiteX0" fmla="*/ 1774389 w 3366342"/>
                <a:gd name="connsiteY0" fmla="*/ 12 h 608470"/>
                <a:gd name="connsiteX1" fmla="*/ 3366342 w 3366342"/>
                <a:gd name="connsiteY1" fmla="*/ 41175 h 608470"/>
                <a:gd name="connsiteX2" fmla="*/ 3315879 w 3366342"/>
                <a:gd name="connsiteY2" fmla="*/ 567323 h 608470"/>
                <a:gd name="connsiteX3" fmla="*/ 66003 w 3366342"/>
                <a:gd name="connsiteY3" fmla="*/ 608470 h 608470"/>
                <a:gd name="connsiteX4" fmla="*/ 1208338 w 3366342"/>
                <a:gd name="connsiteY4" fmla="*/ 298533 h 608470"/>
                <a:gd name="connsiteX5" fmla="*/ 1776407 w 3366342"/>
                <a:gd name="connsiteY5" fmla="*/ 227653 h 608470"/>
                <a:gd name="connsiteX6" fmla="*/ 1774389 w 3366342"/>
                <a:gd name="connsiteY6" fmla="*/ 12 h 608470"/>
                <a:gd name="connsiteX0" fmla="*/ 1774389 w 3366342"/>
                <a:gd name="connsiteY0" fmla="*/ 7 h 608465"/>
                <a:gd name="connsiteX1" fmla="*/ 3366342 w 3366342"/>
                <a:gd name="connsiteY1" fmla="*/ 41170 h 608465"/>
                <a:gd name="connsiteX2" fmla="*/ 3315879 w 3366342"/>
                <a:gd name="connsiteY2" fmla="*/ 567318 h 608465"/>
                <a:gd name="connsiteX3" fmla="*/ 66003 w 3366342"/>
                <a:gd name="connsiteY3" fmla="*/ 608465 h 608465"/>
                <a:gd name="connsiteX4" fmla="*/ 1208338 w 3366342"/>
                <a:gd name="connsiteY4" fmla="*/ 298528 h 608465"/>
                <a:gd name="connsiteX5" fmla="*/ 1776407 w 3366342"/>
                <a:gd name="connsiteY5" fmla="*/ 227648 h 608465"/>
                <a:gd name="connsiteX6" fmla="*/ 1774389 w 3366342"/>
                <a:gd name="connsiteY6" fmla="*/ 7 h 608465"/>
                <a:gd name="connsiteX0" fmla="*/ 1828885 w 3420838"/>
                <a:gd name="connsiteY0" fmla="*/ 7 h 608465"/>
                <a:gd name="connsiteX1" fmla="*/ 3420838 w 3420838"/>
                <a:gd name="connsiteY1" fmla="*/ 41170 h 608465"/>
                <a:gd name="connsiteX2" fmla="*/ 3370375 w 3420838"/>
                <a:gd name="connsiteY2" fmla="*/ 567318 h 608465"/>
                <a:gd name="connsiteX3" fmla="*/ 120499 w 3420838"/>
                <a:gd name="connsiteY3" fmla="*/ 608465 h 608465"/>
                <a:gd name="connsiteX4" fmla="*/ 669816 w 3420838"/>
                <a:gd name="connsiteY4" fmla="*/ 319042 h 608465"/>
                <a:gd name="connsiteX5" fmla="*/ 1262834 w 3420838"/>
                <a:gd name="connsiteY5" fmla="*/ 298528 h 608465"/>
                <a:gd name="connsiteX6" fmla="*/ 1830903 w 3420838"/>
                <a:gd name="connsiteY6" fmla="*/ 227648 h 608465"/>
                <a:gd name="connsiteX7" fmla="*/ 1828885 w 3420838"/>
                <a:gd name="connsiteY7" fmla="*/ 7 h 608465"/>
                <a:gd name="connsiteX0" fmla="*/ 1828885 w 3420838"/>
                <a:gd name="connsiteY0" fmla="*/ 7 h 608465"/>
                <a:gd name="connsiteX1" fmla="*/ 3420838 w 3420838"/>
                <a:gd name="connsiteY1" fmla="*/ 41170 h 608465"/>
                <a:gd name="connsiteX2" fmla="*/ 3370375 w 3420838"/>
                <a:gd name="connsiteY2" fmla="*/ 567318 h 608465"/>
                <a:gd name="connsiteX3" fmla="*/ 120499 w 3420838"/>
                <a:gd name="connsiteY3" fmla="*/ 608465 h 608465"/>
                <a:gd name="connsiteX4" fmla="*/ 669816 w 3420838"/>
                <a:gd name="connsiteY4" fmla="*/ 319042 h 608465"/>
                <a:gd name="connsiteX5" fmla="*/ 1262834 w 3420838"/>
                <a:gd name="connsiteY5" fmla="*/ 298528 h 608465"/>
                <a:gd name="connsiteX6" fmla="*/ 1636681 w 3420838"/>
                <a:gd name="connsiteY6" fmla="*/ 217354 h 608465"/>
                <a:gd name="connsiteX7" fmla="*/ 1830903 w 3420838"/>
                <a:gd name="connsiteY7" fmla="*/ 227648 h 608465"/>
                <a:gd name="connsiteX8" fmla="*/ 1828885 w 3420838"/>
                <a:gd name="connsiteY8" fmla="*/ 7 h 608465"/>
                <a:gd name="connsiteX0" fmla="*/ 1828885 w 3420838"/>
                <a:gd name="connsiteY0" fmla="*/ 7 h 608465"/>
                <a:gd name="connsiteX1" fmla="*/ 3420838 w 3420838"/>
                <a:gd name="connsiteY1" fmla="*/ 41170 h 608465"/>
                <a:gd name="connsiteX2" fmla="*/ 3370375 w 3420838"/>
                <a:gd name="connsiteY2" fmla="*/ 567318 h 608465"/>
                <a:gd name="connsiteX3" fmla="*/ 120499 w 3420838"/>
                <a:gd name="connsiteY3" fmla="*/ 608465 h 608465"/>
                <a:gd name="connsiteX4" fmla="*/ 669816 w 3420838"/>
                <a:gd name="connsiteY4" fmla="*/ 319042 h 608465"/>
                <a:gd name="connsiteX5" fmla="*/ 1258159 w 3420838"/>
                <a:gd name="connsiteY5" fmla="*/ 252466 h 608465"/>
                <a:gd name="connsiteX6" fmla="*/ 1636681 w 3420838"/>
                <a:gd name="connsiteY6" fmla="*/ 217354 h 608465"/>
                <a:gd name="connsiteX7" fmla="*/ 1830903 w 3420838"/>
                <a:gd name="connsiteY7" fmla="*/ 227648 h 608465"/>
                <a:gd name="connsiteX8" fmla="*/ 1828885 w 3420838"/>
                <a:gd name="connsiteY8" fmla="*/ 7 h 608465"/>
                <a:gd name="connsiteX0" fmla="*/ 1828885 w 3420838"/>
                <a:gd name="connsiteY0" fmla="*/ 7 h 608465"/>
                <a:gd name="connsiteX1" fmla="*/ 3420838 w 3420838"/>
                <a:gd name="connsiteY1" fmla="*/ 41170 h 608465"/>
                <a:gd name="connsiteX2" fmla="*/ 3370375 w 3420838"/>
                <a:gd name="connsiteY2" fmla="*/ 567318 h 608465"/>
                <a:gd name="connsiteX3" fmla="*/ 120499 w 3420838"/>
                <a:gd name="connsiteY3" fmla="*/ 608465 h 608465"/>
                <a:gd name="connsiteX4" fmla="*/ 669816 w 3420838"/>
                <a:gd name="connsiteY4" fmla="*/ 319042 h 608465"/>
                <a:gd name="connsiteX5" fmla="*/ 894513 w 3420838"/>
                <a:gd name="connsiteY5" fmla="*/ 298497 h 608465"/>
                <a:gd name="connsiteX6" fmla="*/ 1258159 w 3420838"/>
                <a:gd name="connsiteY6" fmla="*/ 252466 h 608465"/>
                <a:gd name="connsiteX7" fmla="*/ 1636681 w 3420838"/>
                <a:gd name="connsiteY7" fmla="*/ 217354 h 608465"/>
                <a:gd name="connsiteX8" fmla="*/ 1830903 w 3420838"/>
                <a:gd name="connsiteY8" fmla="*/ 227648 h 608465"/>
                <a:gd name="connsiteX9" fmla="*/ 1828885 w 3420838"/>
                <a:gd name="connsiteY9" fmla="*/ 7 h 608465"/>
                <a:gd name="connsiteX0" fmla="*/ 1828885 w 3420838"/>
                <a:gd name="connsiteY0" fmla="*/ 7 h 608465"/>
                <a:gd name="connsiteX1" fmla="*/ 3420838 w 3420838"/>
                <a:gd name="connsiteY1" fmla="*/ 41170 h 608465"/>
                <a:gd name="connsiteX2" fmla="*/ 3370375 w 3420838"/>
                <a:gd name="connsiteY2" fmla="*/ 567318 h 608465"/>
                <a:gd name="connsiteX3" fmla="*/ 120499 w 3420838"/>
                <a:gd name="connsiteY3" fmla="*/ 608465 h 608465"/>
                <a:gd name="connsiteX4" fmla="*/ 669816 w 3420838"/>
                <a:gd name="connsiteY4" fmla="*/ 319042 h 608465"/>
                <a:gd name="connsiteX5" fmla="*/ 768427 w 3420838"/>
                <a:gd name="connsiteY5" fmla="*/ 317110 h 608465"/>
                <a:gd name="connsiteX6" fmla="*/ 894513 w 3420838"/>
                <a:gd name="connsiteY6" fmla="*/ 298497 h 608465"/>
                <a:gd name="connsiteX7" fmla="*/ 1258159 w 3420838"/>
                <a:gd name="connsiteY7" fmla="*/ 252466 h 608465"/>
                <a:gd name="connsiteX8" fmla="*/ 1636681 w 3420838"/>
                <a:gd name="connsiteY8" fmla="*/ 217354 h 608465"/>
                <a:gd name="connsiteX9" fmla="*/ 1830903 w 3420838"/>
                <a:gd name="connsiteY9" fmla="*/ 227648 h 608465"/>
                <a:gd name="connsiteX10" fmla="*/ 1828885 w 3420838"/>
                <a:gd name="connsiteY10" fmla="*/ 7 h 608465"/>
                <a:gd name="connsiteX0" fmla="*/ 1990498 w 3582451"/>
                <a:gd name="connsiteY0" fmla="*/ 7 h 608465"/>
                <a:gd name="connsiteX1" fmla="*/ 3582451 w 3582451"/>
                <a:gd name="connsiteY1" fmla="*/ 41170 h 608465"/>
                <a:gd name="connsiteX2" fmla="*/ 3531988 w 3582451"/>
                <a:gd name="connsiteY2" fmla="*/ 567318 h 608465"/>
                <a:gd name="connsiteX3" fmla="*/ 282112 w 3582451"/>
                <a:gd name="connsiteY3" fmla="*/ 608465 h 608465"/>
                <a:gd name="connsiteX4" fmla="*/ 158499 w 3582451"/>
                <a:gd name="connsiteY4" fmla="*/ 395417 h 608465"/>
                <a:gd name="connsiteX5" fmla="*/ 831429 w 3582451"/>
                <a:gd name="connsiteY5" fmla="*/ 319042 h 608465"/>
                <a:gd name="connsiteX6" fmla="*/ 930040 w 3582451"/>
                <a:gd name="connsiteY6" fmla="*/ 317110 h 608465"/>
                <a:gd name="connsiteX7" fmla="*/ 1056126 w 3582451"/>
                <a:gd name="connsiteY7" fmla="*/ 298497 h 608465"/>
                <a:gd name="connsiteX8" fmla="*/ 1419772 w 3582451"/>
                <a:gd name="connsiteY8" fmla="*/ 252466 h 608465"/>
                <a:gd name="connsiteX9" fmla="*/ 1798294 w 3582451"/>
                <a:gd name="connsiteY9" fmla="*/ 217354 h 608465"/>
                <a:gd name="connsiteX10" fmla="*/ 1992516 w 3582451"/>
                <a:gd name="connsiteY10" fmla="*/ 227648 h 608465"/>
                <a:gd name="connsiteX11" fmla="*/ 1990498 w 3582451"/>
                <a:gd name="connsiteY11" fmla="*/ 7 h 608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82451" h="608465">
                  <a:moveTo>
                    <a:pt x="1990498" y="7"/>
                  </a:moveTo>
                  <a:lnTo>
                    <a:pt x="3582451" y="41170"/>
                  </a:lnTo>
                  <a:lnTo>
                    <a:pt x="3531988" y="567318"/>
                  </a:lnTo>
                  <a:lnTo>
                    <a:pt x="282112" y="608465"/>
                  </a:lnTo>
                  <a:cubicBezTo>
                    <a:pt x="-204896" y="576056"/>
                    <a:pt x="66946" y="443654"/>
                    <a:pt x="158499" y="395417"/>
                  </a:cubicBezTo>
                  <a:cubicBezTo>
                    <a:pt x="250052" y="347180"/>
                    <a:pt x="778080" y="328335"/>
                    <a:pt x="831429" y="319042"/>
                  </a:cubicBezTo>
                  <a:cubicBezTo>
                    <a:pt x="937970" y="265782"/>
                    <a:pt x="892591" y="320534"/>
                    <a:pt x="930040" y="317110"/>
                  </a:cubicBezTo>
                  <a:cubicBezTo>
                    <a:pt x="967489" y="313686"/>
                    <a:pt x="973057" y="304570"/>
                    <a:pt x="1056126" y="298497"/>
                  </a:cubicBezTo>
                  <a:cubicBezTo>
                    <a:pt x="1139195" y="292424"/>
                    <a:pt x="1295688" y="262151"/>
                    <a:pt x="1419772" y="252466"/>
                  </a:cubicBezTo>
                  <a:cubicBezTo>
                    <a:pt x="1543856" y="242781"/>
                    <a:pt x="1703616" y="229167"/>
                    <a:pt x="1798294" y="217354"/>
                  </a:cubicBezTo>
                  <a:cubicBezTo>
                    <a:pt x="1892972" y="205541"/>
                    <a:pt x="1961831" y="267614"/>
                    <a:pt x="1992516" y="227648"/>
                  </a:cubicBezTo>
                  <a:cubicBezTo>
                    <a:pt x="2054994" y="319984"/>
                    <a:pt x="1690222" y="-1699"/>
                    <a:pt x="1990498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411579" y="746565"/>
              <a:ext cx="922421" cy="262310"/>
            </a:xfrm>
            <a:custGeom>
              <a:avLst/>
              <a:gdLst>
                <a:gd name="connsiteX0" fmla="*/ 0 w 922421"/>
                <a:gd name="connsiteY0" fmla="*/ 0 h 228600"/>
                <a:gd name="connsiteX1" fmla="*/ 922421 w 922421"/>
                <a:gd name="connsiteY1" fmla="*/ 0 h 228600"/>
                <a:gd name="connsiteX2" fmla="*/ 922421 w 922421"/>
                <a:gd name="connsiteY2" fmla="*/ 228600 h 228600"/>
                <a:gd name="connsiteX3" fmla="*/ 0 w 922421"/>
                <a:gd name="connsiteY3" fmla="*/ 228600 h 228600"/>
                <a:gd name="connsiteX4" fmla="*/ 0 w 922421"/>
                <a:gd name="connsiteY4" fmla="*/ 0 h 228600"/>
                <a:gd name="connsiteX0" fmla="*/ 0 w 922421"/>
                <a:gd name="connsiteY0" fmla="*/ 0 h 228600"/>
                <a:gd name="connsiteX1" fmla="*/ 887697 w 922421"/>
                <a:gd name="connsiteY1" fmla="*/ 46299 h 228600"/>
                <a:gd name="connsiteX2" fmla="*/ 922421 w 922421"/>
                <a:gd name="connsiteY2" fmla="*/ 228600 h 228600"/>
                <a:gd name="connsiteX3" fmla="*/ 0 w 922421"/>
                <a:gd name="connsiteY3" fmla="*/ 228600 h 228600"/>
                <a:gd name="connsiteX4" fmla="*/ 0 w 922421"/>
                <a:gd name="connsiteY4" fmla="*/ 0 h 228600"/>
                <a:gd name="connsiteX0" fmla="*/ 0 w 922421"/>
                <a:gd name="connsiteY0" fmla="*/ 33710 h 262310"/>
                <a:gd name="connsiteX1" fmla="*/ 154634 w 922421"/>
                <a:gd name="connsiteY1" fmla="*/ 2 h 262310"/>
                <a:gd name="connsiteX2" fmla="*/ 887697 w 922421"/>
                <a:gd name="connsiteY2" fmla="*/ 80009 h 262310"/>
                <a:gd name="connsiteX3" fmla="*/ 922421 w 922421"/>
                <a:gd name="connsiteY3" fmla="*/ 262310 h 262310"/>
                <a:gd name="connsiteX4" fmla="*/ 0 w 922421"/>
                <a:gd name="connsiteY4" fmla="*/ 262310 h 262310"/>
                <a:gd name="connsiteX5" fmla="*/ 0 w 922421"/>
                <a:gd name="connsiteY5" fmla="*/ 33710 h 26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2421" h="262310">
                  <a:moveTo>
                    <a:pt x="0" y="33710"/>
                  </a:moveTo>
                  <a:cubicBezTo>
                    <a:pt x="95914" y="34049"/>
                    <a:pt x="58720" y="-337"/>
                    <a:pt x="154634" y="2"/>
                  </a:cubicBezTo>
                  <a:lnTo>
                    <a:pt x="887697" y="80009"/>
                  </a:lnTo>
                  <a:lnTo>
                    <a:pt x="922421" y="262310"/>
                  </a:lnTo>
                  <a:lnTo>
                    <a:pt x="0" y="262310"/>
                  </a:lnTo>
                  <a:lnTo>
                    <a:pt x="0" y="337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1"/>
            <p:cNvSpPr/>
            <p:nvPr/>
          </p:nvSpPr>
          <p:spPr>
            <a:xfrm>
              <a:off x="5105400" y="380635"/>
              <a:ext cx="521981" cy="146053"/>
            </a:xfrm>
            <a:custGeom>
              <a:avLst/>
              <a:gdLst>
                <a:gd name="connsiteX0" fmla="*/ 0 w 922421"/>
                <a:gd name="connsiteY0" fmla="*/ 0 h 228600"/>
                <a:gd name="connsiteX1" fmla="*/ 922421 w 922421"/>
                <a:gd name="connsiteY1" fmla="*/ 0 h 228600"/>
                <a:gd name="connsiteX2" fmla="*/ 922421 w 922421"/>
                <a:gd name="connsiteY2" fmla="*/ 228600 h 228600"/>
                <a:gd name="connsiteX3" fmla="*/ 0 w 922421"/>
                <a:gd name="connsiteY3" fmla="*/ 228600 h 228600"/>
                <a:gd name="connsiteX4" fmla="*/ 0 w 922421"/>
                <a:gd name="connsiteY4" fmla="*/ 0 h 228600"/>
                <a:gd name="connsiteX0" fmla="*/ 0 w 922421"/>
                <a:gd name="connsiteY0" fmla="*/ 0 h 228600"/>
                <a:gd name="connsiteX1" fmla="*/ 887697 w 922421"/>
                <a:gd name="connsiteY1" fmla="*/ 46299 h 228600"/>
                <a:gd name="connsiteX2" fmla="*/ 922421 w 922421"/>
                <a:gd name="connsiteY2" fmla="*/ 228600 h 228600"/>
                <a:gd name="connsiteX3" fmla="*/ 0 w 922421"/>
                <a:gd name="connsiteY3" fmla="*/ 228600 h 228600"/>
                <a:gd name="connsiteX4" fmla="*/ 0 w 922421"/>
                <a:gd name="connsiteY4" fmla="*/ 0 h 228600"/>
                <a:gd name="connsiteX0" fmla="*/ 0 w 922421"/>
                <a:gd name="connsiteY0" fmla="*/ 33710 h 262310"/>
                <a:gd name="connsiteX1" fmla="*/ 154634 w 922421"/>
                <a:gd name="connsiteY1" fmla="*/ 2 h 262310"/>
                <a:gd name="connsiteX2" fmla="*/ 887697 w 922421"/>
                <a:gd name="connsiteY2" fmla="*/ 80009 h 262310"/>
                <a:gd name="connsiteX3" fmla="*/ 922421 w 922421"/>
                <a:gd name="connsiteY3" fmla="*/ 262310 h 262310"/>
                <a:gd name="connsiteX4" fmla="*/ 0 w 922421"/>
                <a:gd name="connsiteY4" fmla="*/ 262310 h 262310"/>
                <a:gd name="connsiteX5" fmla="*/ 0 w 922421"/>
                <a:gd name="connsiteY5" fmla="*/ 33710 h 262310"/>
                <a:gd name="connsiteX0" fmla="*/ 0 w 922421"/>
                <a:gd name="connsiteY0" fmla="*/ 33710 h 291376"/>
                <a:gd name="connsiteX1" fmla="*/ 154634 w 922421"/>
                <a:gd name="connsiteY1" fmla="*/ 2 h 291376"/>
                <a:gd name="connsiteX2" fmla="*/ 887697 w 922421"/>
                <a:gd name="connsiteY2" fmla="*/ 80009 h 291376"/>
                <a:gd name="connsiteX3" fmla="*/ 922421 w 922421"/>
                <a:gd name="connsiteY3" fmla="*/ 262310 h 291376"/>
                <a:gd name="connsiteX4" fmla="*/ 490729 w 922421"/>
                <a:gd name="connsiteY4" fmla="*/ 291296 h 291376"/>
                <a:gd name="connsiteX5" fmla="*/ 0 w 922421"/>
                <a:gd name="connsiteY5" fmla="*/ 262310 h 291376"/>
                <a:gd name="connsiteX6" fmla="*/ 0 w 922421"/>
                <a:gd name="connsiteY6" fmla="*/ 33710 h 291376"/>
                <a:gd name="connsiteX0" fmla="*/ 0 w 922421"/>
                <a:gd name="connsiteY0" fmla="*/ 33710 h 291376"/>
                <a:gd name="connsiteX1" fmla="*/ 154634 w 922421"/>
                <a:gd name="connsiteY1" fmla="*/ 2 h 291376"/>
                <a:gd name="connsiteX2" fmla="*/ 861458 w 922421"/>
                <a:gd name="connsiteY2" fmla="*/ 137884 h 291376"/>
                <a:gd name="connsiteX3" fmla="*/ 922421 w 922421"/>
                <a:gd name="connsiteY3" fmla="*/ 262310 h 291376"/>
                <a:gd name="connsiteX4" fmla="*/ 490729 w 922421"/>
                <a:gd name="connsiteY4" fmla="*/ 291296 h 291376"/>
                <a:gd name="connsiteX5" fmla="*/ 0 w 922421"/>
                <a:gd name="connsiteY5" fmla="*/ 262310 h 291376"/>
                <a:gd name="connsiteX6" fmla="*/ 0 w 922421"/>
                <a:gd name="connsiteY6" fmla="*/ 33710 h 291376"/>
                <a:gd name="connsiteX0" fmla="*/ 0 w 922421"/>
                <a:gd name="connsiteY0" fmla="*/ 34440 h 292106"/>
                <a:gd name="connsiteX1" fmla="*/ 154634 w 922421"/>
                <a:gd name="connsiteY1" fmla="*/ 732 h 292106"/>
                <a:gd name="connsiteX2" fmla="*/ 403273 w 922421"/>
                <a:gd name="connsiteY2" fmla="*/ 2658 h 292106"/>
                <a:gd name="connsiteX3" fmla="*/ 861458 w 922421"/>
                <a:gd name="connsiteY3" fmla="*/ 138614 h 292106"/>
                <a:gd name="connsiteX4" fmla="*/ 922421 w 922421"/>
                <a:gd name="connsiteY4" fmla="*/ 263040 h 292106"/>
                <a:gd name="connsiteX5" fmla="*/ 490729 w 922421"/>
                <a:gd name="connsiteY5" fmla="*/ 292026 h 292106"/>
                <a:gd name="connsiteX6" fmla="*/ 0 w 922421"/>
                <a:gd name="connsiteY6" fmla="*/ 263040 h 292106"/>
                <a:gd name="connsiteX7" fmla="*/ 0 w 922421"/>
                <a:gd name="connsiteY7" fmla="*/ 34440 h 29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2421" h="292106">
                  <a:moveTo>
                    <a:pt x="0" y="34440"/>
                  </a:moveTo>
                  <a:cubicBezTo>
                    <a:pt x="95914" y="34779"/>
                    <a:pt x="58720" y="393"/>
                    <a:pt x="154634" y="732"/>
                  </a:cubicBezTo>
                  <a:cubicBezTo>
                    <a:pt x="225853" y="9090"/>
                    <a:pt x="332054" y="-5700"/>
                    <a:pt x="403273" y="2658"/>
                  </a:cubicBezTo>
                  <a:lnTo>
                    <a:pt x="861458" y="138614"/>
                  </a:lnTo>
                  <a:lnTo>
                    <a:pt x="922421" y="263040"/>
                  </a:lnTo>
                  <a:cubicBezTo>
                    <a:pt x="778524" y="261127"/>
                    <a:pt x="634626" y="293939"/>
                    <a:pt x="490729" y="292026"/>
                  </a:cubicBezTo>
                  <a:lnTo>
                    <a:pt x="0" y="263040"/>
                  </a:lnTo>
                  <a:lnTo>
                    <a:pt x="0" y="344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825" y="5135112"/>
            <a:ext cx="784058" cy="134188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3400" y="5129463"/>
            <a:ext cx="914400" cy="135081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771" y="3657600"/>
            <a:ext cx="647824" cy="49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1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7924800" cy="914400"/>
          </a:xfrm>
        </p:spPr>
        <p:txBody>
          <a:bodyPr/>
          <a:lstStyle/>
          <a:p>
            <a:r>
              <a:rPr lang="en-US" dirty="0" smtClean="0"/>
              <a:t>Top Loader</a:t>
            </a:r>
            <a:r>
              <a:rPr lang="en-US" baseline="30000" dirty="0" smtClean="0"/>
              <a:t>™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324088" cy="4953000"/>
          </a:xfrm>
        </p:spPr>
        <p:txBody>
          <a:bodyPr/>
          <a:lstStyle/>
          <a:p>
            <a:r>
              <a:rPr lang="en-US" dirty="0"/>
              <a:t>Mount on various structures</a:t>
            </a:r>
          </a:p>
          <a:p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362200" y="1796037"/>
            <a:ext cx="4231105" cy="4697004"/>
            <a:chOff x="2855495" y="2654967"/>
            <a:chExt cx="3184358" cy="4066675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87" t="17418" r="25429" b="9142"/>
            <a:stretch/>
          </p:blipFill>
          <p:spPr bwMode="auto">
            <a:xfrm>
              <a:off x="2855495" y="2654967"/>
              <a:ext cx="3184358" cy="4066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4876800" y="2654967"/>
              <a:ext cx="838200" cy="1644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616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924800" cy="838200"/>
          </a:xfrm>
        </p:spPr>
        <p:txBody>
          <a:bodyPr/>
          <a:lstStyle/>
          <a:p>
            <a:r>
              <a:rPr lang="en-US" dirty="0"/>
              <a:t>Rat Fortress</a:t>
            </a:r>
            <a:r>
              <a:rPr lang="en-US" baseline="30000" dirty="0"/>
              <a:t>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7696200" cy="47244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Easy to open with removable lid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Rat size openings with dual entry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Stainless steel, Anti-Corrosive locking system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Triangular </a:t>
            </a:r>
            <a:r>
              <a:rPr lang="en-US" dirty="0"/>
              <a:t>shape fits into corners and along walls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Made of strong, rigid plastic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Tamper </a:t>
            </a:r>
            <a:r>
              <a:rPr lang="en-US" dirty="0"/>
              <a:t>Resistant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Internal baffles secure bait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Also available with clear lid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191000"/>
            <a:ext cx="1905000" cy="190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29400" y="739633"/>
            <a:ext cx="1905000" cy="177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31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696200" cy="48006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Removable </a:t>
            </a:r>
            <a:r>
              <a:rPr lang="en-US" dirty="0"/>
              <a:t>insert trays with bait securing rods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Includes </a:t>
            </a:r>
            <a:r>
              <a:rPr lang="en-US" dirty="0"/>
              <a:t>A</a:t>
            </a:r>
            <a:r>
              <a:rPr lang="en-US" dirty="0" smtClean="0"/>
              <a:t>llen wrench for easy opening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Can be secured with hole in base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Holds </a:t>
            </a:r>
            <a:r>
              <a:rPr lang="en-US" dirty="0"/>
              <a:t>2 Jaws rat traps or 4 Jaws mouse traps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Holds </a:t>
            </a:r>
            <a:r>
              <a:rPr lang="en-US" dirty="0"/>
              <a:t>Green’s</a:t>
            </a:r>
            <a:r>
              <a:rPr lang="en-US" baseline="30000" dirty="0"/>
              <a:t>™</a:t>
            </a:r>
            <a:r>
              <a:rPr lang="en-US" dirty="0"/>
              <a:t> Vertical Bait Holder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Holds 2 Stick-</a:t>
            </a:r>
            <a:r>
              <a:rPr lang="en-US" dirty="0" err="1" smtClean="0"/>
              <a:t>Em</a:t>
            </a:r>
            <a:r>
              <a:rPr lang="en-US" baseline="30000" dirty="0" smtClean="0"/>
              <a:t>®</a:t>
            </a:r>
            <a:r>
              <a:rPr lang="en-US" dirty="0" smtClean="0"/>
              <a:t> glue traps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Holds liquid bait dispenser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dirty="0"/>
          </a:p>
          <a:p>
            <a:pPr marL="68580" indent="0">
              <a:spcBef>
                <a:spcPts val="600"/>
              </a:spcBef>
              <a:spcAft>
                <a:spcPts val="600"/>
              </a:spcAft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924800" cy="838200"/>
          </a:xfrm>
        </p:spPr>
        <p:txBody>
          <a:bodyPr/>
          <a:lstStyle/>
          <a:p>
            <a:r>
              <a:rPr lang="en-US" dirty="0"/>
              <a:t>Rat Fortress</a:t>
            </a:r>
            <a:r>
              <a:rPr lang="en-US" baseline="30000" dirty="0"/>
              <a:t>™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133" y="3940008"/>
            <a:ext cx="1905000" cy="1905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5312657"/>
            <a:ext cx="753911" cy="6492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314" y="4581478"/>
            <a:ext cx="636197" cy="62206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9" t="45639" r="25328" b="42579"/>
          <a:stretch/>
        </p:blipFill>
        <p:spPr bwMode="auto">
          <a:xfrm>
            <a:off x="2819400" y="5332584"/>
            <a:ext cx="738764" cy="609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 descr="\\2003SERVER\data\industrial photos\INDUSTRIAL PHOTOS\1112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54"/>
          <a:stretch/>
        </p:blipFill>
        <p:spPr bwMode="auto">
          <a:xfrm>
            <a:off x="3810000" y="5446246"/>
            <a:ext cx="1216050" cy="41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141207"/>
            <a:ext cx="762000" cy="87085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314" y="5653996"/>
            <a:ext cx="965819" cy="38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8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924800" cy="838200"/>
          </a:xfrm>
        </p:spPr>
        <p:txBody>
          <a:bodyPr/>
          <a:lstStyle/>
          <a:p>
            <a:r>
              <a:rPr lang="en-US" dirty="0"/>
              <a:t>Mouse Fortress</a:t>
            </a:r>
            <a:r>
              <a:rPr lang="en-US" baseline="30000" dirty="0"/>
              <a:t>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543800" cy="48006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Easy to open with removable lid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Mouse </a:t>
            </a:r>
            <a:r>
              <a:rPr lang="en-US" dirty="0"/>
              <a:t>size openings with dual entry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Stainless steel, Anti-Corrosive locking system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Triangular </a:t>
            </a:r>
            <a:r>
              <a:rPr lang="en-US" dirty="0"/>
              <a:t>shape </a:t>
            </a:r>
            <a:r>
              <a:rPr lang="en-US" dirty="0" smtClean="0"/>
              <a:t>fits </a:t>
            </a:r>
            <a:r>
              <a:rPr lang="en-US" dirty="0"/>
              <a:t>corners and along </a:t>
            </a:r>
            <a:r>
              <a:rPr lang="en-US" dirty="0" smtClean="0"/>
              <a:t>walls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Includes Allen wrench for easy opening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Use </a:t>
            </a:r>
            <a:r>
              <a:rPr lang="en-US" dirty="0"/>
              <a:t>with Bait </a:t>
            </a:r>
            <a:r>
              <a:rPr lang="en-US" dirty="0" smtClean="0"/>
              <a:t>Blocks</a:t>
            </a:r>
            <a:r>
              <a:rPr lang="en-US" baseline="30000" dirty="0" smtClean="0"/>
              <a:t>®</a:t>
            </a:r>
            <a:r>
              <a:rPr lang="en-US" dirty="0" smtClean="0"/>
              <a:t> </a:t>
            </a:r>
            <a:r>
              <a:rPr lang="en-US" dirty="0"/>
              <a:t>or Place Packs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Can be secured using hole in base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Made </a:t>
            </a:r>
            <a:r>
              <a:rPr lang="en-US" dirty="0"/>
              <a:t>of strong, rigid plastic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Tamper </a:t>
            </a:r>
            <a:r>
              <a:rPr lang="en-US" dirty="0" smtClean="0"/>
              <a:t>Resistant with internal </a:t>
            </a:r>
            <a:r>
              <a:rPr lang="en-US" dirty="0"/>
              <a:t>baffles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495800"/>
            <a:ext cx="1928422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4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924800" cy="838200"/>
          </a:xfrm>
        </p:spPr>
        <p:txBody>
          <a:bodyPr/>
          <a:lstStyle/>
          <a:p>
            <a:r>
              <a:rPr lang="en-US" dirty="0"/>
              <a:t>Rat </a:t>
            </a:r>
            <a:r>
              <a:rPr lang="en-US" dirty="0" smtClean="0"/>
              <a:t>Depot</a:t>
            </a:r>
            <a:r>
              <a:rPr lang="en-US" baseline="30000" dirty="0" smtClean="0"/>
              <a:t>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543800" cy="4800600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Easy open lid with hinge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Rat size openings with dual entry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Internal baffles secure bait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Tamper Resistant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Includes </a:t>
            </a:r>
            <a:r>
              <a:rPr lang="en-US" dirty="0"/>
              <a:t>“Gold Key” for easy opening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Triangular shape fits into corners and along walls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Locks have drain holes to prevent freezing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136" y="1524000"/>
            <a:ext cx="1928813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16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924800" cy="838200"/>
          </a:xfrm>
        </p:spPr>
        <p:txBody>
          <a:bodyPr/>
          <a:lstStyle/>
          <a:p>
            <a:r>
              <a:rPr lang="en-US" dirty="0"/>
              <a:t>Rat </a:t>
            </a:r>
            <a:r>
              <a:rPr lang="en-US" dirty="0" smtClean="0"/>
              <a:t>Depot</a:t>
            </a:r>
            <a:r>
              <a:rPr lang="en-US" baseline="30000" dirty="0" smtClean="0"/>
              <a:t>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543800" cy="48006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Removable insert trays with bait securing rods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Can be secured with hole in base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Holds a </a:t>
            </a:r>
            <a:r>
              <a:rPr lang="en-US" dirty="0"/>
              <a:t>Jaws rat </a:t>
            </a:r>
            <a:r>
              <a:rPr lang="en-US" dirty="0" smtClean="0"/>
              <a:t>trap </a:t>
            </a:r>
            <a:r>
              <a:rPr lang="en-US" dirty="0"/>
              <a:t>or </a:t>
            </a:r>
            <a:r>
              <a:rPr lang="en-US" dirty="0" smtClean="0"/>
              <a:t>2 </a:t>
            </a:r>
            <a:r>
              <a:rPr lang="en-US" dirty="0"/>
              <a:t>Jaws mouse traps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Holds Green’s</a:t>
            </a:r>
            <a:r>
              <a:rPr lang="en-US" baseline="30000" dirty="0"/>
              <a:t>™</a:t>
            </a:r>
            <a:r>
              <a:rPr lang="en-US" dirty="0"/>
              <a:t> Vertical Bait Holder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Holds a </a:t>
            </a:r>
            <a:r>
              <a:rPr lang="en-US" dirty="0"/>
              <a:t>Stick-</a:t>
            </a:r>
            <a:r>
              <a:rPr lang="en-US" dirty="0" err="1"/>
              <a:t>Em</a:t>
            </a:r>
            <a:r>
              <a:rPr lang="en-US" baseline="30000" dirty="0"/>
              <a:t>®</a:t>
            </a:r>
            <a:r>
              <a:rPr lang="en-US" dirty="0"/>
              <a:t> glue </a:t>
            </a:r>
            <a:r>
              <a:rPr lang="en-US" dirty="0" smtClean="0"/>
              <a:t>trap </a:t>
            </a:r>
            <a:endParaRPr lang="en-US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Holds liquid bait </a:t>
            </a:r>
            <a:r>
              <a:rPr lang="en-US" dirty="0" smtClean="0"/>
              <a:t>dispenser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999" y="3642383"/>
            <a:ext cx="1928813" cy="205740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9" t="45639" r="25328" b="42579"/>
          <a:stretch/>
        </p:blipFill>
        <p:spPr bwMode="auto">
          <a:xfrm>
            <a:off x="7399583" y="5777643"/>
            <a:ext cx="738764" cy="609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175" y="5486400"/>
            <a:ext cx="762000" cy="87085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174" y="5699783"/>
            <a:ext cx="753911" cy="6492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375" y="5891307"/>
            <a:ext cx="965819" cy="38202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74" y="5676427"/>
            <a:ext cx="636197" cy="622060"/>
          </a:xfrm>
          <a:prstGeom prst="rect">
            <a:avLst/>
          </a:prstGeom>
        </p:spPr>
      </p:pic>
      <p:pic>
        <p:nvPicPr>
          <p:cNvPr id="16" name="Picture 3" descr="\\2003SERVER\data\industrial photos\INDUSTRIAL PHOTOS\11124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54"/>
          <a:stretch/>
        </p:blipFill>
        <p:spPr bwMode="auto">
          <a:xfrm>
            <a:off x="3509175" y="5842697"/>
            <a:ext cx="1216050" cy="41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97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924800" cy="838200"/>
          </a:xfrm>
        </p:spPr>
        <p:txBody>
          <a:bodyPr/>
          <a:lstStyle/>
          <a:p>
            <a:r>
              <a:rPr lang="en-US" dirty="0"/>
              <a:t>Mouse </a:t>
            </a:r>
            <a:r>
              <a:rPr lang="en-US" dirty="0" smtClean="0"/>
              <a:t>Depot</a:t>
            </a:r>
            <a:r>
              <a:rPr lang="en-US" baseline="30000" dirty="0" smtClean="0"/>
              <a:t>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543800" cy="48006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Easy open lid with hinge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Mouse </a:t>
            </a:r>
            <a:r>
              <a:rPr lang="en-US" dirty="0"/>
              <a:t>size openings with dual entry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Internal baffles secure bait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Includes </a:t>
            </a:r>
            <a:r>
              <a:rPr lang="en-US" dirty="0"/>
              <a:t>“Gold Key” for easy opening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Triangular shape </a:t>
            </a:r>
            <a:r>
              <a:rPr lang="en-US" dirty="0" smtClean="0"/>
              <a:t>fits </a:t>
            </a:r>
            <a:r>
              <a:rPr lang="en-US" dirty="0"/>
              <a:t>corners and along </a:t>
            </a:r>
            <a:r>
              <a:rPr lang="en-US" dirty="0" smtClean="0"/>
              <a:t>walls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Can be secured with hole in base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Use </a:t>
            </a:r>
            <a:r>
              <a:rPr lang="en-US" dirty="0"/>
              <a:t>with Bait Block</a:t>
            </a:r>
            <a:r>
              <a:rPr lang="en-US" baseline="30000" dirty="0"/>
              <a:t>®</a:t>
            </a:r>
            <a:r>
              <a:rPr lang="en-US" dirty="0"/>
              <a:t> </a:t>
            </a:r>
            <a:endParaRPr lang="en-US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Tamper </a:t>
            </a:r>
            <a:r>
              <a:rPr lang="en-US" dirty="0"/>
              <a:t>Resistant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Available with viewing window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926" y="4648200"/>
            <a:ext cx="1371600" cy="162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207088"/>
            <a:ext cx="1371600" cy="162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988" y="1207088"/>
            <a:ext cx="1224438" cy="40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1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924800" cy="838200"/>
          </a:xfrm>
        </p:spPr>
        <p:txBody>
          <a:bodyPr/>
          <a:lstStyle/>
          <a:p>
            <a:r>
              <a:rPr lang="en-US" dirty="0"/>
              <a:t>Strongbox</a:t>
            </a:r>
            <a:r>
              <a:rPr lang="en-US" baseline="30000" dirty="0"/>
              <a:t>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543800" cy="48006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Durable galvanized steel construction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Seamless base for added strength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Rat size openings with dual entry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Anti-Corrosive locking system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Can lock with screws (included)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Can also use metal lock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Indoor and outdoor use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Tamper Resistant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387516"/>
            <a:ext cx="2765197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6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924800" cy="838200"/>
          </a:xfrm>
        </p:spPr>
        <p:txBody>
          <a:bodyPr/>
          <a:lstStyle/>
          <a:p>
            <a:r>
              <a:rPr lang="en-US" dirty="0"/>
              <a:t>Strongbox</a:t>
            </a:r>
            <a:r>
              <a:rPr lang="en-US" baseline="30000" dirty="0"/>
              <a:t>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543800" cy="48006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Black plastic insert 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1900" dirty="0" smtClean="0"/>
              <a:t>Insulates bait and keeps it cool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1900" dirty="0" smtClean="0"/>
              <a:t>Allows for fast servicing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1900" dirty="0" smtClean="0"/>
              <a:t>Simulates darkness for ease of capture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Includes bait securing rod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Available for Private Label and in White Powder Coating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Two holes </a:t>
            </a:r>
            <a:r>
              <a:rPr lang="en-US" dirty="0"/>
              <a:t>in base for anchor </a:t>
            </a:r>
            <a:r>
              <a:rPr lang="en-US" dirty="0" smtClean="0"/>
              <a:t>securing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179" y="914400"/>
            <a:ext cx="2388125" cy="1447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229" y="5098167"/>
            <a:ext cx="1547813" cy="1028700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9" t="45639" r="25328" b="42579"/>
          <a:stretch/>
        </p:blipFill>
        <p:spPr bwMode="auto">
          <a:xfrm>
            <a:off x="3048000" y="5612517"/>
            <a:ext cx="738764" cy="609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634" y="5695220"/>
            <a:ext cx="965819" cy="3820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356" y="5455487"/>
            <a:ext cx="445832" cy="74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44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8006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Rat size dual entry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Recommended for indoor use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Space for service log</a:t>
            </a:r>
          </a:p>
          <a:p>
            <a:pPr>
              <a:spcAft>
                <a:spcPts val="600"/>
              </a:spcAft>
            </a:pPr>
            <a:r>
              <a:rPr lang="en-US" dirty="0"/>
              <a:t>Holds Green’s</a:t>
            </a:r>
            <a:r>
              <a:rPr lang="en-US" baseline="30000" dirty="0"/>
              <a:t>™</a:t>
            </a:r>
            <a:r>
              <a:rPr lang="en-US" dirty="0"/>
              <a:t> Vertical Bait Holder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Can </a:t>
            </a:r>
            <a:r>
              <a:rPr lang="en-US" dirty="0"/>
              <a:t>be used with glue trap </a:t>
            </a:r>
            <a:r>
              <a:rPr lang="en-US" dirty="0" smtClean="0"/>
              <a:t>insert 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Holds a Jawz Rat Trap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Holds liquid bait dispenser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Includes 50 security ties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Non-Tamper Resistant </a:t>
            </a:r>
            <a:endParaRPr lang="en-US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776" y="4521672"/>
            <a:ext cx="1754769" cy="8042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Safe-Tee</a:t>
            </a:r>
            <a:r>
              <a:rPr lang="en-US" baseline="30000" dirty="0" smtClean="0"/>
              <a:t>™</a:t>
            </a:r>
            <a:endParaRPr lang="en-US" baseline="30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762000"/>
            <a:ext cx="3095625" cy="2238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063" y="2895600"/>
            <a:ext cx="840269" cy="6447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517" y="5118840"/>
            <a:ext cx="748304" cy="1056430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9" t="45639" r="25328" b="42579"/>
          <a:stretch/>
        </p:blipFill>
        <p:spPr bwMode="auto">
          <a:xfrm>
            <a:off x="5923352" y="5486400"/>
            <a:ext cx="1067883" cy="880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294" y="3540390"/>
            <a:ext cx="808953" cy="7909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821" y="3720427"/>
            <a:ext cx="762000" cy="8708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5325941"/>
            <a:ext cx="566850" cy="94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01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153400" cy="990600"/>
          </a:xfrm>
        </p:spPr>
        <p:txBody>
          <a:bodyPr>
            <a:noAutofit/>
          </a:bodyPr>
          <a:lstStyle/>
          <a:p>
            <a:r>
              <a:rPr lang="en-US" sz="3700" dirty="0" smtClean="0"/>
              <a:t>Square Mouse Size Plastic Station</a:t>
            </a:r>
            <a:endParaRPr lang="en-US" sz="3700" baseline="30000" dirty="0"/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838200" y="1676400"/>
            <a:ext cx="7543800" cy="4156229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Mouse size dual entry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Recommended for indoor use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Space for service log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Includes 50 security ties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Compact </a:t>
            </a:r>
            <a:r>
              <a:rPr lang="en-US" dirty="0" smtClean="0"/>
              <a:t>and economica</a:t>
            </a:r>
            <a:r>
              <a:rPr lang="en-US" dirty="0"/>
              <a:t>l</a:t>
            </a:r>
            <a:endParaRPr lang="en-US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Non-Tamper Resistant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114800"/>
            <a:ext cx="2541185" cy="2095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231732"/>
            <a:ext cx="840269" cy="6447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5099728"/>
            <a:ext cx="748304" cy="105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1534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Triangular Mouse Size Plastic Station</a:t>
            </a:r>
            <a:endParaRPr lang="en-US" baseline="30000" dirty="0"/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838200" y="1676400"/>
            <a:ext cx="7543800" cy="4156229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Mouse size dual entry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Recommended for indoor use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Space for service log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Double compartment holds dry and liquid baits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Compact and economica</a:t>
            </a:r>
            <a:r>
              <a:rPr lang="en-US" dirty="0"/>
              <a:t>l</a:t>
            </a:r>
            <a:endParaRPr lang="en-US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Triangular design fits close to walls and in corners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Non-Tamper Resistant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800600"/>
            <a:ext cx="2409825" cy="14977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450" y="2286000"/>
            <a:ext cx="840269" cy="64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73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 Snap Trap Station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7543800" cy="4343400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Hides traps from view</a:t>
            </a:r>
          </a:p>
          <a:p>
            <a:pPr>
              <a:spcAft>
                <a:spcPts val="600"/>
              </a:spcAft>
            </a:pPr>
            <a:r>
              <a:rPr lang="en-US" dirty="0"/>
              <a:t>Durable, galvanized steel for long life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Rat </a:t>
            </a:r>
            <a:r>
              <a:rPr lang="en-US" dirty="0"/>
              <a:t>size holes with dual entry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Holds two Wooden Rat Size Snap Traps or two Jawz Rat Traps 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Tabs for locking traps in place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Front space for service logs or company label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Great for non-bait or non-poison situations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Hole in base for securing with anchor</a:t>
            </a:r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04820" y="1066800"/>
            <a:ext cx="1449653" cy="16002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9" t="45639" r="25328" b="42579"/>
          <a:stretch/>
        </p:blipFill>
        <p:spPr bwMode="auto">
          <a:xfrm>
            <a:off x="7432224" y="5562600"/>
            <a:ext cx="829299" cy="684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27392">
            <a:off x="6614879" y="3786445"/>
            <a:ext cx="482756" cy="80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1764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Rodent Rock</a:t>
            </a:r>
            <a:r>
              <a:rPr lang="en-US" baseline="30000" dirty="0"/>
              <a:t> </a:t>
            </a:r>
            <a:r>
              <a:rPr lang="en-US" baseline="30000" dirty="0" smtClean="0"/>
              <a:t>™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7543800" cy="4156229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Blends in with ground cover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Use </a:t>
            </a:r>
            <a:r>
              <a:rPr lang="en-US" dirty="0"/>
              <a:t>with Top Gun</a:t>
            </a:r>
            <a:r>
              <a:rPr lang="en-US" baseline="30000" dirty="0"/>
              <a:t>™</a:t>
            </a:r>
            <a:r>
              <a:rPr lang="en-US" dirty="0"/>
              <a:t> and Bait Block</a:t>
            </a:r>
            <a:r>
              <a:rPr lang="en-US" baseline="30000" dirty="0"/>
              <a:t>®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Includes service logs, bait holder, rods and keys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Side openings for rodent entry under station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Durable, easy to open, with internal baffles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Available in slate gray, sandstone and granite coloring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143000"/>
            <a:ext cx="997541" cy="1231533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3800" y="5715000"/>
            <a:ext cx="875154" cy="68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5702538"/>
            <a:ext cx="876656" cy="713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002" y="5891661"/>
            <a:ext cx="513372" cy="2968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976" y="5834148"/>
            <a:ext cx="558037" cy="3544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847" y="5930580"/>
            <a:ext cx="114300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9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Rodent </a:t>
            </a:r>
            <a:r>
              <a:rPr lang="en-US" dirty="0" smtClean="0"/>
              <a:t>Rock</a:t>
            </a:r>
            <a:r>
              <a:rPr lang="en-US" baseline="30000" dirty="0" smtClean="0"/>
              <a:t>™ </a:t>
            </a:r>
            <a:r>
              <a:rPr lang="en-US" dirty="0" smtClean="0"/>
              <a:t>Anchors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0"/>
              </a:spcBef>
              <a:spcAft>
                <a:spcPts val="3000"/>
              </a:spcAft>
            </a:pPr>
            <a:r>
              <a:rPr lang="en-US" dirty="0"/>
              <a:t>Aluminum Cable Stake</a:t>
            </a:r>
          </a:p>
          <a:p>
            <a:pPr>
              <a:spcBef>
                <a:spcPts val="3000"/>
              </a:spcBef>
              <a:spcAft>
                <a:spcPts val="3000"/>
              </a:spcAft>
            </a:pPr>
            <a:r>
              <a:rPr lang="en-US" dirty="0" err="1" smtClean="0"/>
              <a:t>Permatite</a:t>
            </a:r>
            <a:r>
              <a:rPr lang="en-US" dirty="0" smtClean="0"/>
              <a:t> </a:t>
            </a:r>
            <a:r>
              <a:rPr lang="en-US" dirty="0"/>
              <a:t>Bait </a:t>
            </a:r>
            <a:r>
              <a:rPr lang="en-US" dirty="0" smtClean="0"/>
              <a:t>Stake</a:t>
            </a:r>
          </a:p>
          <a:p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334000" y="1491316"/>
            <a:ext cx="2889345" cy="2090084"/>
            <a:chOff x="5791200" y="481693"/>
            <a:chExt cx="3352799" cy="2309633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93" t="12820" r="23554" b="57090"/>
            <a:stretch/>
          </p:blipFill>
          <p:spPr bwMode="auto">
            <a:xfrm>
              <a:off x="5976256" y="481693"/>
              <a:ext cx="3167743" cy="23096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5791200" y="481693"/>
              <a:ext cx="1524000" cy="504919"/>
            </a:xfrm>
            <a:custGeom>
              <a:avLst/>
              <a:gdLst>
                <a:gd name="connsiteX0" fmla="*/ 0 w 1524000"/>
                <a:gd name="connsiteY0" fmla="*/ 0 h 280307"/>
                <a:gd name="connsiteX1" fmla="*/ 1524000 w 1524000"/>
                <a:gd name="connsiteY1" fmla="*/ 0 h 280307"/>
                <a:gd name="connsiteX2" fmla="*/ 1524000 w 1524000"/>
                <a:gd name="connsiteY2" fmla="*/ 280307 h 280307"/>
                <a:gd name="connsiteX3" fmla="*/ 0 w 1524000"/>
                <a:gd name="connsiteY3" fmla="*/ 280307 h 280307"/>
                <a:gd name="connsiteX4" fmla="*/ 0 w 1524000"/>
                <a:gd name="connsiteY4" fmla="*/ 0 h 280307"/>
                <a:gd name="connsiteX0" fmla="*/ 0 w 1524000"/>
                <a:gd name="connsiteY0" fmla="*/ 0 h 504919"/>
                <a:gd name="connsiteX1" fmla="*/ 1524000 w 1524000"/>
                <a:gd name="connsiteY1" fmla="*/ 0 h 504919"/>
                <a:gd name="connsiteX2" fmla="*/ 1524000 w 1524000"/>
                <a:gd name="connsiteY2" fmla="*/ 280307 h 504919"/>
                <a:gd name="connsiteX3" fmla="*/ 481263 w 1524000"/>
                <a:gd name="connsiteY3" fmla="*/ 504896 h 504919"/>
                <a:gd name="connsiteX4" fmla="*/ 0 w 1524000"/>
                <a:gd name="connsiteY4" fmla="*/ 280307 h 504919"/>
                <a:gd name="connsiteX5" fmla="*/ 0 w 1524000"/>
                <a:gd name="connsiteY5" fmla="*/ 0 h 504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4000" h="504919">
                  <a:moveTo>
                    <a:pt x="0" y="0"/>
                  </a:moveTo>
                  <a:lnTo>
                    <a:pt x="1524000" y="0"/>
                  </a:lnTo>
                  <a:lnTo>
                    <a:pt x="1524000" y="280307"/>
                  </a:lnTo>
                  <a:cubicBezTo>
                    <a:pt x="1248611" y="277633"/>
                    <a:pt x="756652" y="507570"/>
                    <a:pt x="481263" y="504896"/>
                  </a:cubicBezTo>
                  <a:lnTo>
                    <a:pt x="0" y="280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524000" y="4191000"/>
            <a:ext cx="4191000" cy="2298246"/>
            <a:chOff x="1447800" y="3429000"/>
            <a:chExt cx="3737970" cy="1777092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90" t="61924" r="25275" b="7565"/>
            <a:stretch/>
          </p:blipFill>
          <p:spPr bwMode="auto">
            <a:xfrm>
              <a:off x="1447800" y="3429000"/>
              <a:ext cx="3737970" cy="17770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3200400" y="3429000"/>
              <a:ext cx="914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4751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767" y="1404345"/>
            <a:ext cx="7543800" cy="4953000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 smtClean="0"/>
              <a:t>Earth Anchor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2000" dirty="0" smtClean="0"/>
              <a:t>For use with all bait stations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2000" dirty="0" smtClean="0"/>
              <a:t>Packed 50 per case with 2 pounding rods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 smtClean="0"/>
              <a:t>Cotter Pin Stake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2000" dirty="0" smtClean="0"/>
              <a:t>For securing stations outdoors (not for concrete)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2000" dirty="0" smtClean="0"/>
              <a:t>Cannot be used for Rodent Rock</a:t>
            </a:r>
            <a:r>
              <a:rPr lang="en-US" sz="2000" baseline="30000" dirty="0" smtClean="0"/>
              <a:t>™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 smtClean="0"/>
              <a:t>Flat Plate Stake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2000" dirty="0" smtClean="0"/>
              <a:t>For securing stations indoors and outdoors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2000" dirty="0" smtClean="0"/>
              <a:t>Ideal for securing to asphalt and concrete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2000" dirty="0" smtClean="0"/>
              <a:t>Cannot </a:t>
            </a:r>
            <a:r>
              <a:rPr lang="en-US" sz="2000" dirty="0"/>
              <a:t>be used for Rodent Rock</a:t>
            </a:r>
            <a:r>
              <a:rPr lang="en-US" sz="2000" baseline="30000" dirty="0"/>
              <a:t>™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dirty="0" smtClean="0"/>
              <a:t>Aluminum Cable Stake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2000" dirty="0" smtClean="0"/>
              <a:t>For securing stations outdoors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93072">
            <a:off x="7012922" y="2588532"/>
            <a:ext cx="1502400" cy="751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924800" cy="838200"/>
          </a:xfrm>
        </p:spPr>
        <p:txBody>
          <a:bodyPr/>
          <a:lstStyle/>
          <a:p>
            <a:r>
              <a:rPr lang="en-US" dirty="0" smtClean="0"/>
              <a:t>Other Anchors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662" y="1660146"/>
            <a:ext cx="1595159" cy="3373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5305">
            <a:off x="6614189" y="3721245"/>
            <a:ext cx="896311" cy="5850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4168">
            <a:off x="5376178" y="5621790"/>
            <a:ext cx="1609561" cy="50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9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Coming Soon…</a:t>
            </a:r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286000"/>
            <a:ext cx="2891554" cy="289155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1447800" y="2286000"/>
            <a:ext cx="2895600" cy="2891554"/>
          </a:xfrm>
          <a:prstGeom prst="rect">
            <a:avLst/>
          </a:prstGeom>
          <a:solidFill>
            <a:srgbClr val="F3EFE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3" t="5164" r="4041" b="4454"/>
          <a:stretch/>
        </p:blipFill>
        <p:spPr>
          <a:xfrm>
            <a:off x="1833701" y="2672998"/>
            <a:ext cx="2117559" cy="2199756"/>
          </a:xfrm>
          <a:prstGeom prst="rect">
            <a:avLst/>
          </a:prstGeom>
          <a:solidFill>
            <a:srgbClr val="F3EFE9"/>
          </a:solidFill>
          <a:ln>
            <a:noFill/>
          </a:ln>
        </p:spPr>
      </p:pic>
      <p:sp>
        <p:nvSpPr>
          <p:cNvPr id="7" name="Rectangle 6"/>
          <p:cNvSpPr/>
          <p:nvPr/>
        </p:nvSpPr>
        <p:spPr>
          <a:xfrm rot="19908785">
            <a:off x="1715230" y="4612667"/>
            <a:ext cx="236942" cy="396031"/>
          </a:xfrm>
          <a:prstGeom prst="rect">
            <a:avLst/>
          </a:prstGeom>
          <a:solidFill>
            <a:srgbClr val="F3E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2635922">
            <a:off x="3731883" y="2478236"/>
            <a:ext cx="399068" cy="334058"/>
          </a:xfrm>
          <a:prstGeom prst="rect">
            <a:avLst/>
          </a:prstGeom>
          <a:solidFill>
            <a:srgbClr val="F3E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0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7924800" cy="1066800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/>
              <a:t>Questions?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41376705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1220</TotalTime>
  <Words>813</Words>
  <Application>Microsoft Office PowerPoint</Application>
  <PresentationFormat>On-screen Show (4:3)</PresentationFormat>
  <Paragraphs>167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Austin</vt:lpstr>
      <vt:lpstr>     Presents:</vt:lpstr>
      <vt:lpstr>Tamper Resistant Bait Stations</vt:lpstr>
      <vt:lpstr>Tamper Resistant Bait Stations</vt:lpstr>
      <vt:lpstr>Other Bait Stations</vt:lpstr>
      <vt:lpstr>Anchors     *Maximum Bait Station Protection*</vt:lpstr>
      <vt:lpstr>Accessories</vt:lpstr>
      <vt:lpstr>Bait</vt:lpstr>
      <vt:lpstr>Top Loader™</vt:lpstr>
      <vt:lpstr>Top Loader™</vt:lpstr>
      <vt:lpstr>Rat Fortress™</vt:lpstr>
      <vt:lpstr>Rat Fortress™</vt:lpstr>
      <vt:lpstr>Mouse Fortress™</vt:lpstr>
      <vt:lpstr>Rat Depot™</vt:lpstr>
      <vt:lpstr>Rat Depot™</vt:lpstr>
      <vt:lpstr>Mouse Depot™</vt:lpstr>
      <vt:lpstr>Strongbox™</vt:lpstr>
      <vt:lpstr>Strongbox™</vt:lpstr>
      <vt:lpstr>Safe-Tee™</vt:lpstr>
      <vt:lpstr>Square Mouse Size Plastic Station</vt:lpstr>
      <vt:lpstr>Triangular Mouse Size Plastic Station</vt:lpstr>
      <vt:lpstr>Rat Snap Trap Station</vt:lpstr>
      <vt:lpstr>Rodent Rock ™</vt:lpstr>
      <vt:lpstr>Rodent Rock™ Anchors</vt:lpstr>
      <vt:lpstr>Other Anchors</vt:lpstr>
      <vt:lpstr>Coming Soon…</vt:lpstr>
      <vt:lpstr>Questions?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J.T. Eaton Presents:</dc:title>
  <dc:creator>Nicole Zickefoose</dc:creator>
  <cp:lastModifiedBy>Nicole Zickefoose</cp:lastModifiedBy>
  <cp:revision>66</cp:revision>
  <dcterms:created xsi:type="dcterms:W3CDTF">2011-03-24T15:20:17Z</dcterms:created>
  <dcterms:modified xsi:type="dcterms:W3CDTF">2011-04-11T17:00:35Z</dcterms:modified>
</cp:coreProperties>
</file>