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2"/>
  </p:notesMasterIdLst>
  <p:handoutMasterIdLst>
    <p:handoutMasterId r:id="rId23"/>
  </p:handoutMasterIdLst>
  <p:sldIdLst>
    <p:sldId id="256" r:id="rId2"/>
    <p:sldId id="271" r:id="rId3"/>
    <p:sldId id="270" r:id="rId4"/>
    <p:sldId id="257" r:id="rId5"/>
    <p:sldId id="261" r:id="rId6"/>
    <p:sldId id="276" r:id="rId7"/>
    <p:sldId id="277" r:id="rId8"/>
    <p:sldId id="258" r:id="rId9"/>
    <p:sldId id="262" r:id="rId10"/>
    <p:sldId id="259" r:id="rId11"/>
    <p:sldId id="263" r:id="rId12"/>
    <p:sldId id="274" r:id="rId13"/>
    <p:sldId id="265" r:id="rId14"/>
    <p:sldId id="266" r:id="rId15"/>
    <p:sldId id="267" r:id="rId16"/>
    <p:sldId id="273" r:id="rId17"/>
    <p:sldId id="278" r:id="rId18"/>
    <p:sldId id="275" r:id="rId19"/>
    <p:sldId id="272" r:id="rId20"/>
    <p:sldId id="269" r:id="rId2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-480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D1C3B1-0752-4B89-B2BB-75FB82D2C9EB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C1C0638-3506-48DB-95AD-1C57721208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443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3B51066-B4E5-4755-8414-87C72B062867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BC3379C-CD5E-4470-B759-DC09ADFEF7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282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F1A81E-B28D-4773-BD1C-9C326E763991}" type="slidenum">
              <a:rPr lang="en-US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F3B72-A3E2-4182-AAEB-73F0FE6FB4C1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21E3E-B95B-442F-8F6F-DA55F8BDDF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616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4763"/>
            <a:ext cx="21336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43" y="304800"/>
            <a:ext cx="7856557" cy="129539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7361"/>
            <a:ext cx="7848600" cy="4051437"/>
          </a:xfrm>
        </p:spPr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8E6E3-894F-47E4-9152-E57D07ECC289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CC52B-7A67-49AD-98B1-5F53AF2D0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6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92650-AE21-4213-BF54-BCFE406B0D6B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14845-419B-457F-BA96-AA4D1BA9D3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59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E3F1D-CDBF-4121-8DBE-749044A48326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E23CA-74C8-44D0-80B6-CE2056B1D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65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93291-9D32-4D48-A17A-8CE167F4DDEE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6EEAB-2733-4534-8E04-08C62A5E80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40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F21F3-F38C-4828-B7AB-BDE3EE630DC7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A076E-536B-4DE9-A8E9-0BB3AB6869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988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C9186-BFF7-4517-A937-C954B7B95D0F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669DA-8B9D-462B-9D3A-72669DE2D1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50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27E63-B3C6-4E63-9213-47219C3BAE36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7CB28-BAFE-4E0E-90AE-5F9A658DF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606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7"/>
          <p:cNvGrpSpPr>
            <a:grpSpLocks/>
          </p:cNvGrpSpPr>
          <p:nvPr/>
        </p:nvGrpSpPr>
        <p:grpSpPr bwMode="auto">
          <a:xfrm>
            <a:off x="4516438" y="993775"/>
            <a:ext cx="1846262" cy="1530350"/>
            <a:chOff x="4718762" y="993075"/>
            <a:chExt cx="1847138" cy="1530439"/>
          </a:xfrm>
        </p:grpSpPr>
        <p:sp>
          <p:nvSpPr>
            <p:cNvPr id="6" name="Oval 5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4FAA8-04CE-471E-919D-5E4D4B4E5687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E95F4-50C5-4767-AF31-6CB294E8F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8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3D373-3EBA-441D-9C2B-CE5D87F20C60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B668A-982E-4369-8BAF-BD7DFB658C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93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FFE8D-474E-416E-9375-CEEDD919B885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A52C4-CC5A-43FF-913D-4960D36121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48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50913" y="538491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113" y="4941888"/>
            <a:ext cx="611187" cy="6111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400" y="304800"/>
            <a:ext cx="598488" cy="906463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665407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0" y="2133600"/>
            <a:ext cx="609600" cy="60960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0" y="2602436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588" y="282575"/>
            <a:ext cx="1128712" cy="11287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775" y="1327150"/>
            <a:ext cx="608013" cy="60801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525" y="5611813"/>
            <a:ext cx="738188" cy="73818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588" y="4927600"/>
            <a:ext cx="738187" cy="738188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53" name="Title Placeholder 1"/>
          <p:cNvSpPr>
            <a:spLocks noGrp="1"/>
          </p:cNvSpPr>
          <p:nvPr>
            <p:ph type="title"/>
          </p:nvPr>
        </p:nvSpPr>
        <p:spPr bwMode="auto">
          <a:xfrm>
            <a:off x="573088" y="282575"/>
            <a:ext cx="7997825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5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73088" y="1816100"/>
            <a:ext cx="8035925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D1CF20-CD97-4609-9A5C-74F76BB5120F}" type="datetimeFigureOut">
              <a:rPr lang="en-US"/>
              <a:pPr>
                <a:defRPr/>
              </a:pPr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F6048C-18A5-41D8-B1DE-A9922ED283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304800" y="3505200"/>
            <a:ext cx="458788" cy="458788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915155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5" name="Oval 64"/>
          <p:cNvSpPr>
            <a:spLocks noChangeAspect="1"/>
          </p:cNvSpPr>
          <p:nvPr userDrawn="1"/>
        </p:nvSpPr>
        <p:spPr>
          <a:xfrm>
            <a:off x="-162847" y="763178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6" name="Oval 65"/>
          <p:cNvSpPr>
            <a:spLocks noChangeAspect="1"/>
          </p:cNvSpPr>
          <p:nvPr userDrawn="1"/>
        </p:nvSpPr>
        <p:spPr>
          <a:xfrm>
            <a:off x="-29058" y="2570565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7" name="Oval 66"/>
          <p:cNvSpPr>
            <a:spLocks noChangeAspect="1"/>
          </p:cNvSpPr>
          <p:nvPr userDrawn="1"/>
        </p:nvSpPr>
        <p:spPr>
          <a:xfrm>
            <a:off x="-12836" y="3842407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1" r:id="rId1"/>
    <p:sldLayoutId id="2147483820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21" r:id="rId9"/>
    <p:sldLayoutId id="2147483818" r:id="rId10"/>
    <p:sldLayoutId id="2147483819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chemeClr val="tx1"/>
          </a:solidFill>
          <a:latin typeface="+mj-lt"/>
          <a:ea typeface="Trebuchet MS" pitchFamily="34" charset="0"/>
          <a:cs typeface="Trebuchet M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Verdana" pitchFamily="34" charset="0"/>
          <a:ea typeface="Trebuchet MS" pitchFamily="34" charset="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ts val="600"/>
        </a:spcAft>
        <a:buClr>
          <a:srgbClr val="6BB1C9"/>
        </a:buClr>
        <a:buFont typeface="Wingdings 2" pitchFamily="18" charset="2"/>
        <a:buChar char="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6585CF"/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A379BB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2"/>
        </a:buClr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ts val="600"/>
        </a:spcAft>
        <a:buClr>
          <a:schemeClr val="tx2"/>
        </a:buClr>
        <a:buFont typeface="Wingdings 2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533400" y="3559175"/>
            <a:ext cx="8305800" cy="1927225"/>
          </a:xfrm>
        </p:spPr>
        <p:txBody>
          <a:bodyPr/>
          <a:lstStyle/>
          <a:p>
            <a:pPr algn="ctr" eaLnBrk="1" hangingPunct="1"/>
            <a:r>
              <a:rPr lang="en-US" smtClean="0">
                <a:cs typeface="Trebuchet MS" pitchFamily="34" charset="0"/>
              </a:rPr>
              <a:t>Lock-Up</a:t>
            </a:r>
            <a:r>
              <a:rPr lang="en-US" baseline="30000" smtClean="0">
                <a:cs typeface="Trebuchet MS" pitchFamily="34" charset="0"/>
              </a:rPr>
              <a:t>®</a:t>
            </a:r>
            <a:r>
              <a:rPr lang="en-US" smtClean="0">
                <a:cs typeface="Trebuchet MS" pitchFamily="34" charset="0"/>
              </a:rPr>
              <a:t> Premium Mattress,  Box Spring and Pillow Encasements</a:t>
            </a:r>
          </a:p>
        </p:txBody>
      </p:sp>
      <p:pic>
        <p:nvPicPr>
          <p:cNvPr id="409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1752600"/>
            <a:ext cx="71437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/>
          <a:lstStyle/>
          <a:p>
            <a:pPr eaLnBrk="1" hangingPunct="1"/>
            <a:r>
              <a:rPr lang="en-US" smtClean="0">
                <a:cs typeface="Trebuchet MS" pitchFamily="34" charset="0"/>
              </a:rPr>
              <a:t>Why Use Mattress and Box Spring Encasements?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495800"/>
          </a:xfrm>
        </p:spPr>
        <p:txBody>
          <a:bodyPr/>
          <a:lstStyle/>
          <a:p>
            <a:pPr eaLnBrk="1" hangingPunct="1"/>
            <a:r>
              <a:rPr lang="en-US" smtClean="0"/>
              <a:t>Can be used proactively for the early detection of bed bugs.</a:t>
            </a:r>
          </a:p>
          <a:p>
            <a:pPr eaLnBrk="1" hangingPunct="1"/>
            <a:r>
              <a:rPr lang="en-US" smtClean="0"/>
              <a:t>If secure, can protect the value of a mattress and box springs.</a:t>
            </a:r>
          </a:p>
          <a:p>
            <a:pPr eaLnBrk="1" hangingPunct="1"/>
            <a:r>
              <a:rPr lang="en-US" smtClean="0"/>
              <a:t>Can aid in controlling bed bugs in an infested dwelling.</a:t>
            </a:r>
          </a:p>
          <a:p>
            <a:pPr eaLnBrk="1" hangingPunct="1"/>
            <a:r>
              <a:rPr lang="en-US" smtClean="0"/>
              <a:t>Important that the encasement has been specifically tested and designed to be effective against bed bugs.</a:t>
            </a: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" t="11768" r="50000" b="12390"/>
          <a:stretch>
            <a:fillRect/>
          </a:stretch>
        </p:blipFill>
        <p:spPr bwMode="auto">
          <a:xfrm>
            <a:off x="7924800" y="2590800"/>
            <a:ext cx="919163" cy="11636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/>
          <a:lstStyle/>
          <a:p>
            <a:pPr eaLnBrk="1" hangingPunct="1"/>
            <a:r>
              <a:rPr lang="en-US" smtClean="0">
                <a:cs typeface="Trebuchet MS" pitchFamily="34" charset="0"/>
              </a:rPr>
              <a:t>Why Use Mattress and Box Spring Encasements?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924800" cy="4343400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n-US" smtClean="0"/>
              <a:t>Keeps bed bugs inside and prevents those trapped bugs from biting you.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n-US" smtClean="0"/>
              <a:t>Prevents bed bugs from setting up harborage in mattresses and box springs.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</a:pPr>
            <a:r>
              <a:rPr lang="en-US" b="1" smtClean="0"/>
              <a:t>Not all encasements are created equal!</a:t>
            </a: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436" r="5019" b="5264"/>
          <a:stretch>
            <a:fillRect/>
          </a:stretch>
        </p:blipFill>
        <p:spPr bwMode="auto">
          <a:xfrm>
            <a:off x="7805738" y="3200400"/>
            <a:ext cx="920750" cy="13874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856537" cy="9239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Lock-Up</a:t>
            </a:r>
            <a:r>
              <a:rPr lang="en-US" baseline="30000" dirty="0" smtClean="0">
                <a:ea typeface="+mj-ea"/>
              </a:rPr>
              <a:t>®</a:t>
            </a:r>
            <a:r>
              <a:rPr lang="en-US" dirty="0" smtClean="0">
                <a:ea typeface="+mj-ea"/>
              </a:rPr>
              <a:t> </a:t>
            </a:r>
            <a:r>
              <a:rPr lang="en-US" dirty="0" smtClean="0">
                <a:ea typeface="+mj-ea"/>
              </a:rPr>
              <a:t>Premium Total </a:t>
            </a:r>
            <a:r>
              <a:rPr lang="en-US" dirty="0" smtClean="0">
                <a:ea typeface="+mj-ea"/>
              </a:rPr>
              <a:t>Encasement Mattress Cover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581900" cy="4495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Guaranteed to trap bed bugs in mattresses and keep new bed bugs </a:t>
            </a:r>
            <a:r>
              <a:rPr lang="en-US" dirty="0"/>
              <a:t>from </a:t>
            </a:r>
            <a:r>
              <a:rPr lang="en-US" dirty="0" smtClean="0"/>
              <a:t>entering.</a:t>
            </a:r>
          </a:p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Waterproof</a:t>
            </a:r>
            <a:r>
              <a:rPr lang="en-US" dirty="0"/>
              <a:t>, </a:t>
            </a:r>
            <a:r>
              <a:rPr lang="en-US" dirty="0" smtClean="0"/>
              <a:t>durable and breathable </a:t>
            </a:r>
            <a:r>
              <a:rPr lang="en-US" dirty="0"/>
              <a:t>Terry Cloth fabric </a:t>
            </a:r>
            <a:r>
              <a:rPr lang="en-US" dirty="0" smtClean="0"/>
              <a:t>cover</a:t>
            </a:r>
            <a:r>
              <a:rPr lang="en-US" dirty="0" smtClean="0"/>
              <a:t>.</a:t>
            </a:r>
            <a:endParaRPr lang="en-US" dirty="0" smtClean="0"/>
          </a:p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Three sided </a:t>
            </a:r>
            <a:r>
              <a:rPr lang="en-US" dirty="0" smtClean="0"/>
              <a:t>Double Zipper system for </a:t>
            </a:r>
            <a:r>
              <a:rPr lang="en-US" dirty="0" smtClean="0"/>
              <a:t>easy installation.</a:t>
            </a:r>
          </a:p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Zipper Lock feature prevents </a:t>
            </a:r>
            <a:r>
              <a:rPr lang="en-US" dirty="0"/>
              <a:t>b</a:t>
            </a:r>
            <a:r>
              <a:rPr lang="en-US" dirty="0" smtClean="0"/>
              <a:t>ed bugs and dust mites from getting to mattress.</a:t>
            </a:r>
          </a:p>
        </p:txBody>
      </p:sp>
      <p:pic>
        <p:nvPicPr>
          <p:cNvPr id="7172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0" y="5410200"/>
            <a:ext cx="1295400" cy="1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533400"/>
            <a:ext cx="7856537" cy="9239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Lock-Up</a:t>
            </a:r>
            <a:r>
              <a:rPr lang="en-US" baseline="30000" dirty="0" smtClean="0">
                <a:ea typeface="+mj-ea"/>
              </a:rPr>
              <a:t>®</a:t>
            </a:r>
            <a:r>
              <a:rPr lang="en-US" dirty="0" smtClean="0">
                <a:ea typeface="+mj-ea"/>
              </a:rPr>
              <a:t> </a:t>
            </a:r>
            <a:r>
              <a:rPr lang="en-US" dirty="0"/>
              <a:t>Premium </a:t>
            </a:r>
            <a:r>
              <a:rPr lang="en-US" dirty="0" smtClean="0">
                <a:ea typeface="+mj-ea"/>
              </a:rPr>
              <a:t>Total </a:t>
            </a:r>
            <a:r>
              <a:rPr lang="en-US" dirty="0" smtClean="0">
                <a:ea typeface="+mj-ea"/>
              </a:rPr>
              <a:t>Encasement Mattress Cover</a:t>
            </a:r>
            <a:endParaRPr lang="en-US" dirty="0">
              <a:ea typeface="+mj-ea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0" y="1806575"/>
            <a:ext cx="7372350" cy="4052888"/>
          </a:xfrm>
        </p:spPr>
        <p:txBody>
          <a:bodyPr/>
          <a:lstStyle/>
          <a:p>
            <a:pPr eaLnBrk="1" hangingPunct="1"/>
            <a:r>
              <a:rPr lang="en-US" dirty="0" smtClean="0"/>
              <a:t>Impermeable to Mold and Bacteria</a:t>
            </a:r>
          </a:p>
          <a:p>
            <a:pPr eaLnBrk="1" hangingPunct="1"/>
            <a:r>
              <a:rPr lang="en-US" dirty="0" smtClean="0"/>
              <a:t>Allergy and Dust Mite Protection</a:t>
            </a:r>
          </a:p>
          <a:p>
            <a:pPr eaLnBrk="1" hangingPunct="1"/>
            <a:r>
              <a:rPr lang="en-US" dirty="0" smtClean="0"/>
              <a:t>Silent for a Safe and Sound Sleep</a:t>
            </a:r>
          </a:p>
          <a:p>
            <a:pPr eaLnBrk="1" hangingPunct="1"/>
            <a:r>
              <a:rPr lang="en-US" dirty="0" smtClean="0"/>
              <a:t>Highest Quality yet Economical</a:t>
            </a:r>
          </a:p>
          <a:p>
            <a:pPr eaLnBrk="1" hangingPunct="1"/>
            <a:r>
              <a:rPr lang="en-US" dirty="0" smtClean="0"/>
              <a:t>Certified for Bed Bug Protection</a:t>
            </a:r>
          </a:p>
          <a:p>
            <a:pPr eaLnBrk="1" hangingPunct="1"/>
            <a:r>
              <a:rPr lang="en-US" dirty="0" smtClean="0"/>
              <a:t>Machine Washable</a:t>
            </a:r>
          </a:p>
          <a:p>
            <a:pPr eaLnBrk="1" hangingPunct="1"/>
            <a:r>
              <a:rPr lang="en-US" dirty="0" smtClean="0"/>
              <a:t>5 Year Limited Warranty</a:t>
            </a: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5250910"/>
            <a:ext cx="1295400" cy="126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457200"/>
            <a:ext cx="7856537" cy="9239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Lock-Up</a:t>
            </a:r>
            <a:r>
              <a:rPr lang="en-US" baseline="30000" dirty="0" smtClean="0">
                <a:ea typeface="+mj-ea"/>
              </a:rPr>
              <a:t>®</a:t>
            </a:r>
            <a:r>
              <a:rPr lang="en-US" dirty="0" smtClean="0">
                <a:ea typeface="+mj-ea"/>
              </a:rPr>
              <a:t> </a:t>
            </a:r>
            <a:r>
              <a:rPr lang="en-US" dirty="0" smtClean="0"/>
              <a:t>Standard </a:t>
            </a:r>
            <a:r>
              <a:rPr lang="en-US" dirty="0" smtClean="0">
                <a:ea typeface="+mj-ea"/>
              </a:rPr>
              <a:t>Total </a:t>
            </a:r>
            <a:r>
              <a:rPr lang="en-US" dirty="0" smtClean="0">
                <a:ea typeface="+mj-ea"/>
              </a:rPr>
              <a:t>Encasement Mattress Cover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581900" cy="4495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Guaranteed to trap bed bugs in mattresses and keep new bed bugs </a:t>
            </a:r>
            <a:r>
              <a:rPr lang="en-US" dirty="0"/>
              <a:t>from </a:t>
            </a:r>
            <a:r>
              <a:rPr lang="en-US" dirty="0" smtClean="0"/>
              <a:t>entering.</a:t>
            </a:r>
          </a:p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Waterproof</a:t>
            </a:r>
            <a:r>
              <a:rPr lang="en-US" dirty="0"/>
              <a:t>, </a:t>
            </a:r>
            <a:r>
              <a:rPr lang="en-US" dirty="0" smtClean="0"/>
              <a:t>durable and breathable </a:t>
            </a:r>
            <a:r>
              <a:rPr lang="en-US" dirty="0" smtClean="0"/>
              <a:t>Stretch Knit fabric cover</a:t>
            </a:r>
            <a:r>
              <a:rPr lang="en-US" dirty="0" smtClean="0"/>
              <a:t>.</a:t>
            </a:r>
            <a:endParaRPr lang="en-US" dirty="0" smtClean="0"/>
          </a:p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Three sided </a:t>
            </a:r>
            <a:r>
              <a:rPr lang="en-US" dirty="0" smtClean="0"/>
              <a:t>Double Zipper system for </a:t>
            </a:r>
            <a:r>
              <a:rPr lang="en-US" dirty="0" smtClean="0"/>
              <a:t>easy installation.</a:t>
            </a:r>
          </a:p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Zipper Lock feature prevents </a:t>
            </a:r>
            <a:r>
              <a:rPr lang="en-US" dirty="0"/>
              <a:t>b</a:t>
            </a:r>
            <a:r>
              <a:rPr lang="en-US" dirty="0" smtClean="0"/>
              <a:t>ed bugs and dust mites from getting to mattress.</a:t>
            </a:r>
          </a:p>
        </p:txBody>
      </p:sp>
      <p:pic>
        <p:nvPicPr>
          <p:cNvPr id="7172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0" y="5411639"/>
            <a:ext cx="1295400" cy="126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08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533400"/>
            <a:ext cx="7856537" cy="9239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Lock-Up</a:t>
            </a:r>
            <a:r>
              <a:rPr lang="en-US" baseline="30000" dirty="0" smtClean="0">
                <a:ea typeface="+mj-ea"/>
              </a:rPr>
              <a:t>®</a:t>
            </a:r>
            <a:r>
              <a:rPr lang="en-US" dirty="0" smtClean="0">
                <a:ea typeface="+mj-ea"/>
              </a:rPr>
              <a:t> </a:t>
            </a:r>
            <a:r>
              <a:rPr lang="en-US" dirty="0"/>
              <a:t>Standard </a:t>
            </a:r>
            <a:r>
              <a:rPr lang="en-US" dirty="0" smtClean="0">
                <a:ea typeface="+mj-ea"/>
              </a:rPr>
              <a:t>Total </a:t>
            </a:r>
            <a:r>
              <a:rPr lang="en-US" dirty="0" smtClean="0">
                <a:ea typeface="+mj-ea"/>
              </a:rPr>
              <a:t>Encasement Mattress Cover</a:t>
            </a:r>
            <a:endParaRPr lang="en-US" dirty="0">
              <a:ea typeface="+mj-ea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762000" y="1806575"/>
            <a:ext cx="7372350" cy="4052888"/>
          </a:xfrm>
        </p:spPr>
        <p:txBody>
          <a:bodyPr/>
          <a:lstStyle/>
          <a:p>
            <a:pPr eaLnBrk="1" hangingPunct="1"/>
            <a:r>
              <a:rPr lang="en-US" dirty="0" smtClean="0"/>
              <a:t>Impermeable to Mold and Bacteria</a:t>
            </a:r>
          </a:p>
          <a:p>
            <a:pPr eaLnBrk="1" hangingPunct="1"/>
            <a:r>
              <a:rPr lang="en-US" dirty="0" smtClean="0"/>
              <a:t>Allergy and Dust Mite Protection</a:t>
            </a:r>
          </a:p>
          <a:p>
            <a:pPr eaLnBrk="1" hangingPunct="1"/>
            <a:r>
              <a:rPr lang="en-US" dirty="0" smtClean="0"/>
              <a:t>Silent for a Safe and Sound Sleep</a:t>
            </a:r>
          </a:p>
          <a:p>
            <a:pPr eaLnBrk="1" hangingPunct="1"/>
            <a:r>
              <a:rPr lang="en-US" dirty="0" smtClean="0"/>
              <a:t>Highest Quality yet Economical</a:t>
            </a:r>
          </a:p>
          <a:p>
            <a:pPr eaLnBrk="1" hangingPunct="1"/>
            <a:r>
              <a:rPr lang="en-US" dirty="0" smtClean="0"/>
              <a:t>Certified for Bed Bug Protection</a:t>
            </a:r>
          </a:p>
          <a:p>
            <a:pPr eaLnBrk="1" hangingPunct="1"/>
            <a:r>
              <a:rPr lang="en-US" dirty="0" smtClean="0"/>
              <a:t>Machine Washable</a:t>
            </a:r>
          </a:p>
          <a:p>
            <a:pPr eaLnBrk="1" hangingPunct="1"/>
            <a:r>
              <a:rPr lang="en-US" dirty="0" smtClean="0"/>
              <a:t>1 </a:t>
            </a:r>
            <a:r>
              <a:rPr lang="en-US" dirty="0" smtClean="0"/>
              <a:t>Year Limited Warranty</a:t>
            </a: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5252349"/>
            <a:ext cx="1295400" cy="126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05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Lock-Up</a:t>
            </a:r>
            <a:r>
              <a:rPr lang="en-US" baseline="30000" dirty="0" smtClean="0">
                <a:ea typeface="+mj-ea"/>
              </a:rPr>
              <a:t>®</a:t>
            </a:r>
            <a:r>
              <a:rPr lang="en-US" dirty="0" smtClean="0">
                <a:ea typeface="+mj-ea"/>
              </a:rPr>
              <a:t> Total Encasement Box Spring Cover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6575"/>
            <a:ext cx="7848600" cy="4052888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/>
              <a:t>Guaranteed to trap </a:t>
            </a:r>
            <a:r>
              <a:rPr lang="en-US" dirty="0" smtClean="0"/>
              <a:t>bed bugs </a:t>
            </a:r>
            <a:r>
              <a:rPr lang="en-US" dirty="0"/>
              <a:t>in mattresses and keep new </a:t>
            </a:r>
            <a:r>
              <a:rPr lang="en-US" dirty="0" smtClean="0"/>
              <a:t>bed bugs </a:t>
            </a:r>
            <a:r>
              <a:rPr lang="en-US" dirty="0"/>
              <a:t>from entering.</a:t>
            </a:r>
          </a:p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Soft, </a:t>
            </a:r>
            <a:r>
              <a:rPr lang="en-US" dirty="0" smtClean="0"/>
              <a:t>fabric </a:t>
            </a:r>
            <a:r>
              <a:rPr lang="en-US" dirty="0"/>
              <a:t>cover with double knit </a:t>
            </a:r>
            <a:r>
              <a:rPr lang="en-US" dirty="0" smtClean="0"/>
              <a:t>body.</a:t>
            </a:r>
            <a:endParaRPr lang="en-US" dirty="0"/>
          </a:p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Durable </a:t>
            </a:r>
            <a:r>
              <a:rPr lang="en-US" dirty="0"/>
              <a:t>and breathable (reduces heat build up and sweating).</a:t>
            </a:r>
          </a:p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/>
              <a:t>Three sided zipper for easy installation.</a:t>
            </a:r>
          </a:p>
          <a:p>
            <a:pPr eaLnBrk="1" fontAlgn="auto" hangingPunct="1">
              <a:spcBef>
                <a:spcPts val="600"/>
              </a:spcBef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/>
              <a:t>Zipper Lock feature prevents </a:t>
            </a:r>
            <a:r>
              <a:rPr lang="en-US" dirty="0" smtClean="0"/>
              <a:t>bed bugs </a:t>
            </a:r>
            <a:r>
              <a:rPr lang="en-US" dirty="0"/>
              <a:t>and </a:t>
            </a:r>
            <a:r>
              <a:rPr lang="en-US" dirty="0" smtClean="0"/>
              <a:t>dust mites </a:t>
            </a:r>
            <a:r>
              <a:rPr lang="en-US" dirty="0"/>
              <a:t>from getting to mattress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9220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3801" y="5341350"/>
            <a:ext cx="1252538" cy="122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Lock-Up</a:t>
            </a:r>
            <a:r>
              <a:rPr lang="en-US" baseline="30000" dirty="0" smtClean="0">
                <a:ea typeface="+mj-ea"/>
              </a:rPr>
              <a:t>®</a:t>
            </a:r>
            <a:r>
              <a:rPr lang="en-US" dirty="0" smtClean="0">
                <a:ea typeface="+mj-ea"/>
              </a:rPr>
              <a:t> Total Encasement Box Spring Cover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6574"/>
            <a:ext cx="7848600" cy="4441825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Allergy and Dust Mite Protection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Certified for Bed Bug Protection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Double Reinforced Corners for Snag Protection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Protector Pads included for extra protection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Highest </a:t>
            </a:r>
            <a:r>
              <a:rPr lang="en-US" dirty="0"/>
              <a:t>Quality yet Economical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Machine </a:t>
            </a:r>
            <a:r>
              <a:rPr lang="en-US" dirty="0" smtClean="0"/>
              <a:t>Washable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1 </a:t>
            </a:r>
            <a:r>
              <a:rPr lang="en-US" dirty="0" smtClean="0"/>
              <a:t>Year Limited Warranty</a:t>
            </a:r>
          </a:p>
        </p:txBody>
      </p:sp>
      <p:pic>
        <p:nvPicPr>
          <p:cNvPr id="1024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3800" y="5341350"/>
            <a:ext cx="1252538" cy="122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Lock-Up</a:t>
            </a:r>
            <a:r>
              <a:rPr lang="en-US" baseline="30000" dirty="0" smtClean="0">
                <a:ea typeface="+mj-ea"/>
              </a:rPr>
              <a:t>®</a:t>
            </a:r>
            <a:r>
              <a:rPr lang="en-US" dirty="0" smtClean="0">
                <a:ea typeface="+mj-ea"/>
              </a:rPr>
              <a:t> Total Encasement Pillow Cover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848600" cy="45720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Impermeable to Mold and Bacteria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Allergy and Dust Mite Protection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Smooth, Comfortable Velvet Fabric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Easy-Fit, Side Zippered Pillow Protector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/>
              <a:t>Quiet for a Sound Sleep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Certified </a:t>
            </a:r>
            <a:r>
              <a:rPr lang="en-US" dirty="0"/>
              <a:t>for Bed Bug Protection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Machine Washable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2 Year Limited Warranty</a:t>
            </a:r>
          </a:p>
        </p:txBody>
      </p:sp>
      <p:pic>
        <p:nvPicPr>
          <p:cNvPr id="11268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850" y="4976813"/>
            <a:ext cx="102235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2895600" cy="4191000"/>
          </a:xfrm>
        </p:spPr>
        <p:txBody>
          <a:bodyPr/>
          <a:lstStyle/>
          <a:p>
            <a:pPr eaLnBrk="1" hangingPunct="1"/>
            <a:r>
              <a:rPr lang="en-US" smtClean="0"/>
              <a:t>Premium Encasement feature comparison shows our product is the best on the market.</a:t>
            </a: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76200"/>
            <a:ext cx="5715000" cy="6705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/>
          <a:lstStyle/>
          <a:p>
            <a:r>
              <a:rPr lang="en-US" smtClean="0">
                <a:cs typeface="Trebuchet MS" pitchFamily="34" charset="0"/>
              </a:rPr>
              <a:t>Other Bed Bug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848600" cy="4183063"/>
          </a:xfrm>
        </p:spPr>
        <p:txBody>
          <a:bodyPr/>
          <a:lstStyle/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sz="2400" dirty="0"/>
              <a:t>Kills Bedbugs and Crawling Insects Powder</a:t>
            </a:r>
          </a:p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sz="2400" dirty="0"/>
              <a:t>Kills Bedbugs Spray</a:t>
            </a:r>
          </a:p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sz="2400" dirty="0"/>
              <a:t>Kills Bedbugs II Spray</a:t>
            </a:r>
          </a:p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sz="2400" dirty="0" smtClean="0"/>
              <a:t>Kills </a:t>
            </a:r>
            <a:r>
              <a:rPr lang="en-US" sz="2400" dirty="0"/>
              <a:t>Bedbugs, Ticks and </a:t>
            </a:r>
            <a:r>
              <a:rPr lang="en-US" sz="2400" dirty="0" smtClean="0"/>
              <a:t>Mosquitoes </a:t>
            </a:r>
            <a:r>
              <a:rPr lang="en-US" sz="2400" dirty="0" smtClean="0"/>
              <a:t>Spray</a:t>
            </a:r>
          </a:p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sz="2400" dirty="0" smtClean="0"/>
              <a:t>Kills Bedbugs PLUS Aerosol Spray</a:t>
            </a:r>
            <a:endParaRPr lang="en-US" sz="2400" dirty="0" smtClean="0"/>
          </a:p>
          <a:p>
            <a:pPr eaLnBrk="1" fontAlgn="auto" hangingPunct="1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sz="2400" dirty="0" smtClean="0"/>
              <a:t>Lock-Up</a:t>
            </a:r>
            <a:r>
              <a:rPr lang="en-US" sz="2400" baseline="30000" dirty="0" smtClean="0"/>
              <a:t>®</a:t>
            </a:r>
            <a:r>
              <a:rPr lang="en-US" sz="2400" dirty="0" smtClean="0"/>
              <a:t> Bed Bug Barriers</a:t>
            </a:r>
            <a:endParaRPr lang="en-US" sz="2400" dirty="0"/>
          </a:p>
          <a:p>
            <a:pPr lvl="2" algn="r" eaLnBrk="1" fontAlgn="auto" hangingPunct="1">
              <a:spcBef>
                <a:spcPts val="1200"/>
              </a:spcBef>
              <a:spcAft>
                <a:spcPts val="1200"/>
              </a:spcAft>
              <a:buClr>
                <a:schemeClr val="accent6"/>
              </a:buClr>
              <a:buFont typeface="Arial" pitchFamily="34" charset="0"/>
              <a:buChar char="•"/>
              <a:defRPr/>
            </a:pPr>
            <a:endParaRPr lang="en-US" dirty="0"/>
          </a:p>
          <a:p>
            <a:pPr lvl="2" algn="r" eaLnBrk="1" fontAlgn="auto" hangingPunct="1">
              <a:spcBef>
                <a:spcPts val="1200"/>
              </a:spcBef>
              <a:spcAft>
                <a:spcPts val="1200"/>
              </a:spcAft>
              <a:buClr>
                <a:schemeClr val="accent6"/>
              </a:buClr>
              <a:buFont typeface="Arial" pitchFamily="34" charset="0"/>
              <a:buChar char="•"/>
              <a:defRPr/>
            </a:pPr>
            <a:r>
              <a:rPr lang="en-US" dirty="0"/>
              <a:t>Use according to </a:t>
            </a:r>
            <a:r>
              <a:rPr lang="en-US" dirty="0" smtClean="0"/>
              <a:t>label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/>
          <a:lstStyle/>
          <a:p>
            <a:pPr eaLnBrk="1" hangingPunct="1"/>
            <a:r>
              <a:rPr lang="en-US" smtClean="0">
                <a:cs typeface="Trebuchet MS" pitchFamily="34" charset="0"/>
              </a:rPr>
              <a:t>Kills Bedbugs and Crawling Insects Powder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6575"/>
            <a:ext cx="7848600" cy="4052888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/>
              <a:t>Diatomaceous </a:t>
            </a:r>
            <a:r>
              <a:rPr lang="en-US" dirty="0" smtClean="0"/>
              <a:t>Earth</a:t>
            </a:r>
            <a:endParaRPr lang="en-US" dirty="0"/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3 oz. and 7 </a:t>
            </a:r>
            <a:r>
              <a:rPr lang="en-US" dirty="0"/>
              <a:t>oz. Puffer Bottle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/>
              <a:t>4 lb. </a:t>
            </a:r>
            <a:r>
              <a:rPr lang="en-US" dirty="0" smtClean="0"/>
              <a:t>and 10 lb. </a:t>
            </a:r>
            <a:r>
              <a:rPr lang="en-US" dirty="0"/>
              <a:t>Pail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/>
              <a:t>Chemically </a:t>
            </a:r>
            <a:r>
              <a:rPr lang="en-US" dirty="0" smtClean="0"/>
              <a:t>Inert &amp; Odorless</a:t>
            </a:r>
            <a:endParaRPr lang="en-US" dirty="0"/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Made from Freshwater Diatoms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 smtClean="0"/>
              <a:t>Removes </a:t>
            </a:r>
            <a:r>
              <a:rPr lang="en-US" dirty="0"/>
              <a:t>Water-Proofing Oils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/>
              <a:t>Insects Die from Dehydration</a:t>
            </a:r>
          </a:p>
          <a:p>
            <a:pPr eaLnBrk="1" fontAlgn="auto" hangingPunct="1">
              <a:buClr>
                <a:schemeClr val="accent3"/>
              </a:buClr>
              <a:buFont typeface="Wingdings 2" charset="2"/>
              <a:buChar char=""/>
              <a:defRPr/>
            </a:pPr>
            <a:r>
              <a:rPr lang="en-US" dirty="0"/>
              <a:t>Mined and Manufactured in the </a:t>
            </a:r>
            <a:r>
              <a:rPr lang="en-US" dirty="0" smtClean="0"/>
              <a:t>USA</a:t>
            </a:r>
            <a:endParaRPr lang="en-US" dirty="0"/>
          </a:p>
        </p:txBody>
      </p:sp>
      <p:pic>
        <p:nvPicPr>
          <p:cNvPr id="1434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919" y="1855174"/>
            <a:ext cx="170021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458" y="2057401"/>
            <a:ext cx="1334818" cy="1916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288" y="2552700"/>
            <a:ext cx="6254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986087"/>
            <a:ext cx="36195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1295400"/>
            <a:ext cx="1547812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/>
          <a:lstStyle/>
          <a:p>
            <a:pPr eaLnBrk="1" hangingPunct="1"/>
            <a:r>
              <a:rPr lang="en-US" dirty="0" smtClean="0">
                <a:cs typeface="Trebuchet MS" pitchFamily="34" charset="0"/>
              </a:rPr>
              <a:t>Kills Bedbugs Spray</a:t>
            </a: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>
          <a:xfrm>
            <a:off x="685800" y="1806575"/>
            <a:ext cx="7848600" cy="4052888"/>
          </a:xfrm>
        </p:spPr>
        <p:txBody>
          <a:bodyPr/>
          <a:lstStyle/>
          <a:p>
            <a:pPr eaLnBrk="1" hangingPunct="1"/>
            <a:r>
              <a:rPr lang="en-US" dirty="0" smtClean="0"/>
              <a:t>Oil Base Pyrethrin</a:t>
            </a:r>
          </a:p>
          <a:p>
            <a:pPr eaLnBrk="1" hangingPunct="1"/>
            <a:r>
              <a:rPr lang="en-US" dirty="0" smtClean="0"/>
              <a:t>Quick Knockdown and Kill</a:t>
            </a:r>
          </a:p>
          <a:p>
            <a:pPr eaLnBrk="1" hangingPunct="1"/>
            <a:r>
              <a:rPr lang="en-US" dirty="0" smtClean="0"/>
              <a:t>No Residuals</a:t>
            </a:r>
          </a:p>
          <a:p>
            <a:pPr eaLnBrk="1" hangingPunct="1"/>
            <a:r>
              <a:rPr lang="en-US" dirty="0" smtClean="0"/>
              <a:t>1 qt. and 1 gal. Spray Bottle</a:t>
            </a:r>
          </a:p>
          <a:p>
            <a:pPr eaLnBrk="1" hangingPunct="1"/>
            <a:r>
              <a:rPr lang="en-US" dirty="0" smtClean="0"/>
              <a:t>5 gal. Pour Spout Pail</a:t>
            </a:r>
          </a:p>
          <a:p>
            <a:pPr eaLnBrk="1" hangingPunct="1"/>
            <a:r>
              <a:rPr lang="en-US" dirty="0" smtClean="0"/>
              <a:t>Can be Sprayed Directly on Mattress</a:t>
            </a:r>
          </a:p>
          <a:p>
            <a:pPr eaLnBrk="1" hangingPunct="1"/>
            <a:r>
              <a:rPr lang="en-US" dirty="0" smtClean="0"/>
              <a:t>Manufactured in the USA</a:t>
            </a:r>
          </a:p>
        </p:txBody>
      </p:sp>
      <p:pic>
        <p:nvPicPr>
          <p:cNvPr id="1536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410" y="1895475"/>
            <a:ext cx="943768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4363" y="2200825"/>
            <a:ext cx="579437" cy="133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/>
          <a:lstStyle/>
          <a:p>
            <a:pPr eaLnBrk="1" hangingPunct="1"/>
            <a:r>
              <a:rPr lang="en-US" smtClean="0">
                <a:cs typeface="Trebuchet MS" pitchFamily="34" charset="0"/>
              </a:rPr>
              <a:t>Kills Bedbugs II Spray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85800" y="1806575"/>
            <a:ext cx="7848600" cy="4052888"/>
          </a:xfrm>
        </p:spPr>
        <p:txBody>
          <a:bodyPr/>
          <a:lstStyle/>
          <a:p>
            <a:pPr eaLnBrk="1" hangingPunct="1"/>
            <a:r>
              <a:rPr lang="en-US" dirty="0" smtClean="0"/>
              <a:t>Water Base </a:t>
            </a:r>
            <a:r>
              <a:rPr lang="en-US" dirty="0" err="1" smtClean="0"/>
              <a:t>Deltamethrin</a:t>
            </a:r>
            <a:endParaRPr lang="en-US" dirty="0" smtClean="0"/>
          </a:p>
          <a:p>
            <a:pPr eaLnBrk="1" hangingPunct="1"/>
            <a:r>
              <a:rPr lang="en-US" dirty="0" smtClean="0"/>
              <a:t>Kills on Contact</a:t>
            </a:r>
          </a:p>
          <a:p>
            <a:pPr eaLnBrk="1" hangingPunct="1"/>
            <a:r>
              <a:rPr lang="en-US" dirty="0" smtClean="0"/>
              <a:t>Long Lasting </a:t>
            </a:r>
          </a:p>
          <a:p>
            <a:pPr eaLnBrk="1" hangingPunct="1"/>
            <a:r>
              <a:rPr lang="en-US" dirty="0" smtClean="0"/>
              <a:t>6 oz., 12 oz., 1 qt. &amp; 1 gal. Spray Bottle</a:t>
            </a:r>
          </a:p>
          <a:p>
            <a:pPr eaLnBrk="1" hangingPunct="1"/>
            <a:r>
              <a:rPr lang="en-US" dirty="0" smtClean="0"/>
              <a:t>5 gal. Pour Spout Pail</a:t>
            </a:r>
          </a:p>
          <a:p>
            <a:pPr eaLnBrk="1" hangingPunct="1"/>
            <a:r>
              <a:rPr lang="en-US" dirty="0" smtClean="0"/>
              <a:t>Can be Sprayed Directly on Mattress</a:t>
            </a:r>
          </a:p>
          <a:p>
            <a:pPr eaLnBrk="1" hangingPunct="1"/>
            <a:r>
              <a:rPr lang="en-US" dirty="0" smtClean="0"/>
              <a:t>Manufactured in the USA</a:t>
            </a:r>
          </a:p>
        </p:txBody>
      </p:sp>
      <p:pic>
        <p:nvPicPr>
          <p:cNvPr id="1638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13" y="1244600"/>
            <a:ext cx="15684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4600" y="1673680"/>
            <a:ext cx="1093731" cy="160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10400" y="2154238"/>
            <a:ext cx="663463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416175"/>
            <a:ext cx="39846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077913"/>
            <a:ext cx="1512888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848600" cy="4052888"/>
          </a:xfrm>
        </p:spPr>
        <p:txBody>
          <a:bodyPr/>
          <a:lstStyle/>
          <a:p>
            <a:pPr eaLnBrk="1" hangingPunct="1"/>
            <a:r>
              <a:rPr lang="en-US" sz="2400" smtClean="0"/>
              <a:t>Water Base Permethrin</a:t>
            </a:r>
          </a:p>
          <a:p>
            <a:pPr eaLnBrk="1" hangingPunct="1"/>
            <a:r>
              <a:rPr lang="en-US" sz="2400" smtClean="0"/>
              <a:t>Spray Clothing and Luggage </a:t>
            </a:r>
          </a:p>
          <a:p>
            <a:pPr eaLnBrk="1" hangingPunct="1"/>
            <a:r>
              <a:rPr lang="en-US" sz="2400" smtClean="0"/>
              <a:t>Spray Tent and Camping Gear</a:t>
            </a:r>
          </a:p>
          <a:p>
            <a:pPr eaLnBrk="1" hangingPunct="1"/>
            <a:r>
              <a:rPr lang="en-US" sz="2400" smtClean="0"/>
              <a:t>Spray Mattress and Bedding</a:t>
            </a:r>
          </a:p>
          <a:p>
            <a:pPr eaLnBrk="1" hangingPunct="1"/>
            <a:r>
              <a:rPr lang="en-US" sz="2400" smtClean="0"/>
              <a:t>Can be Sprayed Directly on Mattress</a:t>
            </a:r>
          </a:p>
          <a:p>
            <a:pPr eaLnBrk="1" hangingPunct="1"/>
            <a:r>
              <a:rPr lang="en-US" sz="2400" smtClean="0"/>
              <a:t>3 oz., 6 oz., 1 qt. and 1 gal. Spray Bottle</a:t>
            </a:r>
          </a:p>
          <a:p>
            <a:pPr eaLnBrk="1" hangingPunct="1"/>
            <a:r>
              <a:rPr lang="en-US" sz="2400" smtClean="0"/>
              <a:t>5 gal. Pour Spout Pail</a:t>
            </a:r>
          </a:p>
          <a:p>
            <a:pPr eaLnBrk="1" hangingPunct="1"/>
            <a:r>
              <a:rPr lang="en-US" sz="2400" smtClean="0"/>
              <a:t>Manufactured in the USA</a:t>
            </a:r>
          </a:p>
        </p:txBody>
      </p:sp>
      <p:sp>
        <p:nvSpPr>
          <p:cNvPr id="17412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/>
          <a:lstStyle/>
          <a:p>
            <a:pPr eaLnBrk="1" hangingPunct="1"/>
            <a:r>
              <a:rPr lang="en-US" dirty="0" smtClean="0">
                <a:cs typeface="Trebuchet MS" pitchFamily="34" charset="0"/>
              </a:rPr>
              <a:t>Kills Bedbugs, Ticks and Mosquitoes</a:t>
            </a:r>
          </a:p>
        </p:txBody>
      </p:sp>
      <p:pic>
        <p:nvPicPr>
          <p:cNvPr id="1741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850" y="1736725"/>
            <a:ext cx="920750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373313"/>
            <a:ext cx="398463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2144713"/>
            <a:ext cx="596900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725" y="1905000"/>
            <a:ext cx="685800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304800"/>
            <a:ext cx="8534400" cy="1295399"/>
          </a:xfrm>
        </p:spPr>
        <p:txBody>
          <a:bodyPr/>
          <a:lstStyle/>
          <a:p>
            <a:r>
              <a:rPr lang="en-US" dirty="0"/>
              <a:t>Kills Bedbugs PLUS </a:t>
            </a:r>
            <a:r>
              <a:rPr lang="en-US" dirty="0" smtClean="0"/>
              <a:t>Aerosol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1"/>
            <a:ext cx="6841122" cy="4334798"/>
          </a:xfrm>
        </p:spPr>
        <p:txBody>
          <a:bodyPr/>
          <a:lstStyle/>
          <a:p>
            <a:r>
              <a:rPr lang="en-US" dirty="0"/>
              <a:t>17.5 oz. Water Base Aerosol Spray</a:t>
            </a:r>
          </a:p>
          <a:p>
            <a:r>
              <a:rPr lang="en-US" dirty="0" err="1" smtClean="0"/>
              <a:t>Pyrethrins</a:t>
            </a:r>
            <a:r>
              <a:rPr lang="en-US" dirty="0" smtClean="0"/>
              <a:t> and </a:t>
            </a:r>
            <a:r>
              <a:rPr lang="en-US" dirty="0" err="1" smtClean="0"/>
              <a:t>Permethrin</a:t>
            </a:r>
            <a:endParaRPr lang="en-US" dirty="0"/>
          </a:p>
          <a:p>
            <a:r>
              <a:rPr lang="en-US" dirty="0" smtClean="0"/>
              <a:t>12 </a:t>
            </a:r>
            <a:r>
              <a:rPr lang="en-US" dirty="0"/>
              <a:t>Weeks Residual Protection</a:t>
            </a:r>
          </a:p>
          <a:p>
            <a:r>
              <a:rPr lang="en-US" dirty="0"/>
              <a:t>Kills on Contact</a:t>
            </a:r>
          </a:p>
          <a:p>
            <a:r>
              <a:rPr lang="en-US" dirty="0"/>
              <a:t>Effective on Resistant Bedbugs</a:t>
            </a:r>
          </a:p>
          <a:p>
            <a:r>
              <a:rPr lang="en-US" dirty="0"/>
              <a:t>Kills Bedbugs, Ants, Roaches, Dust Mites and Other Insects Listed on the </a:t>
            </a:r>
            <a:r>
              <a:rPr lang="en-US" dirty="0" smtClean="0"/>
              <a:t>Label</a:t>
            </a:r>
            <a:endParaRPr lang="en-US" dirty="0"/>
          </a:p>
        </p:txBody>
      </p:sp>
      <p:pic>
        <p:nvPicPr>
          <p:cNvPr id="15369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665" y="3142749"/>
            <a:ext cx="101922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0" name="16-Point Star 1"/>
          <p:cNvSpPr>
            <a:spLocks noChangeArrowheads="1"/>
          </p:cNvSpPr>
          <p:nvPr/>
        </p:nvSpPr>
        <p:spPr bwMode="auto">
          <a:xfrm>
            <a:off x="6650622" y="3124200"/>
            <a:ext cx="1426578" cy="838200"/>
          </a:xfrm>
          <a:prstGeom prst="star16">
            <a:avLst>
              <a:gd name="adj" fmla="val 37500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TextBox 2"/>
          <p:cNvSpPr txBox="1">
            <a:spLocks noChangeArrowheads="1"/>
          </p:cNvSpPr>
          <p:nvPr/>
        </p:nvSpPr>
        <p:spPr bwMode="auto">
          <a:xfrm>
            <a:off x="6781800" y="3286125"/>
            <a:ext cx="1219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800" dirty="0"/>
              <a:t>NEW!</a:t>
            </a:r>
          </a:p>
        </p:txBody>
      </p:sp>
    </p:spTree>
    <p:extLst>
      <p:ext uri="{BB962C8B-B14F-4D97-AF65-F5344CB8AC3E}">
        <p14:creationId xmlns:p14="http://schemas.microsoft.com/office/powerpoint/2010/main" val="65650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/>
          <a:lstStyle/>
          <a:p>
            <a:r>
              <a:rPr lang="en-US" smtClean="0">
                <a:cs typeface="Trebuchet MS" pitchFamily="34" charset="0"/>
              </a:rPr>
              <a:t>Lock-Up</a:t>
            </a:r>
            <a:r>
              <a:rPr lang="en-US" baseline="30000" smtClean="0">
                <a:cs typeface="Trebuchet MS" pitchFamily="34" charset="0"/>
              </a:rPr>
              <a:t>®</a:t>
            </a:r>
            <a:r>
              <a:rPr lang="en-US" smtClean="0">
                <a:cs typeface="Trebuchet MS" pitchFamily="34" charset="0"/>
              </a:rPr>
              <a:t> Bed Bug Barrier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6575"/>
            <a:ext cx="7848600" cy="4052888"/>
          </a:xfrm>
        </p:spPr>
        <p:txBody>
          <a:bodyPr/>
          <a:lstStyle/>
          <a:p>
            <a:pPr>
              <a:defRPr/>
            </a:pPr>
            <a:r>
              <a:rPr lang="en-US" dirty="0"/>
              <a:t>Monitor Bedbugs</a:t>
            </a:r>
          </a:p>
          <a:p>
            <a:pPr>
              <a:defRPr/>
            </a:pPr>
            <a:r>
              <a:rPr lang="en-US" dirty="0"/>
              <a:t>Prevent from crawling up furniture</a:t>
            </a:r>
          </a:p>
          <a:p>
            <a:pPr>
              <a:defRPr/>
            </a:pPr>
            <a:r>
              <a:rPr lang="en-US" dirty="0"/>
              <a:t>Stainless </a:t>
            </a:r>
            <a:r>
              <a:rPr lang="en-US" dirty="0" smtClean="0"/>
              <a:t>Steel</a:t>
            </a:r>
          </a:p>
          <a:p>
            <a:pPr>
              <a:defRPr/>
            </a:pPr>
            <a:r>
              <a:rPr lang="en-US" dirty="0" smtClean="0"/>
              <a:t>Use with any legged furniture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pic>
        <p:nvPicPr>
          <p:cNvPr id="1843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191000"/>
            <a:ext cx="1817688" cy="205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949825"/>
            <a:ext cx="1855788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77863" y="304800"/>
            <a:ext cx="7856537" cy="1295400"/>
          </a:xfrm>
        </p:spPr>
        <p:txBody>
          <a:bodyPr/>
          <a:lstStyle/>
          <a:p>
            <a:pPr eaLnBrk="1" hangingPunct="1"/>
            <a:endParaRPr lang="en-US" smtClean="0">
              <a:cs typeface="Trebuchet MS" pitchFamily="34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685800" y="1806575"/>
            <a:ext cx="7848600" cy="4052888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85800" y="1371600"/>
            <a:ext cx="7856538" cy="1295400"/>
          </a:xfrm>
        </p:spPr>
        <p:txBody>
          <a:bodyPr/>
          <a:lstStyle/>
          <a:p>
            <a:pPr algn="ctr" eaLnBrk="1" hangingPunct="1"/>
            <a:r>
              <a:rPr lang="en-US" sz="7200" smtClean="0">
                <a:cs typeface="Trebuchet MS" pitchFamily="34" charset="0"/>
              </a:rPr>
              <a:t>Questions?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58"/>
          <a:stretch>
            <a:fillRect/>
          </a:stretch>
        </p:blipFill>
        <p:spPr bwMode="auto">
          <a:xfrm>
            <a:off x="4953000" y="3259138"/>
            <a:ext cx="2514600" cy="19224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259138"/>
            <a:ext cx="2514600" cy="19113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</Template>
  <TotalTime>227</TotalTime>
  <Words>742</Words>
  <Application>Microsoft Office PowerPoint</Application>
  <PresentationFormat>On-screen Show (4:3)</PresentationFormat>
  <Paragraphs>118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Summer</vt:lpstr>
      <vt:lpstr>Lock-Up® Premium Mattress,  Box Spring and Pillow Encasements</vt:lpstr>
      <vt:lpstr>Why Use Mattress and Box Spring Encasements?</vt:lpstr>
      <vt:lpstr>Why Use Mattress and Box Spring Encasements?</vt:lpstr>
      <vt:lpstr>Lock-Up® Premium Total Encasement Mattress Cover</vt:lpstr>
      <vt:lpstr>Lock-Up® Premium Total Encasement Mattress Cover</vt:lpstr>
      <vt:lpstr>Lock-Up® Standard Total Encasement Mattress Cover</vt:lpstr>
      <vt:lpstr>Lock-Up® Standard Total Encasement Mattress Cover</vt:lpstr>
      <vt:lpstr>Lock-Up® Total Encasement Box Spring Cover</vt:lpstr>
      <vt:lpstr>Lock-Up® Total Encasement Box Spring Cover</vt:lpstr>
      <vt:lpstr>Lock-Up® Total Encasement Pillow Cover</vt:lpstr>
      <vt:lpstr>PowerPoint Presentation</vt:lpstr>
      <vt:lpstr>Other Bed Bug Products</vt:lpstr>
      <vt:lpstr>Kills Bedbugs and Crawling Insects Powder</vt:lpstr>
      <vt:lpstr>Kills Bedbugs Spray</vt:lpstr>
      <vt:lpstr>Kills Bedbugs II Spray</vt:lpstr>
      <vt:lpstr>Kills Bedbugs, Ticks and Mosquitoes</vt:lpstr>
      <vt:lpstr>Kills Bedbugs PLUS Aerosol</vt:lpstr>
      <vt:lpstr>Lock-Up® Bed Bug Barrier</vt:lpstr>
      <vt:lpstr>PowerPoint Presentation</vt:lpstr>
      <vt:lpstr>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Zickefoose</dc:creator>
  <cp:lastModifiedBy>Nicole Zickefoose</cp:lastModifiedBy>
  <cp:revision>29</cp:revision>
  <cp:lastPrinted>2011-05-06T14:36:58Z</cp:lastPrinted>
  <dcterms:created xsi:type="dcterms:W3CDTF">2011-05-06T13:21:21Z</dcterms:created>
  <dcterms:modified xsi:type="dcterms:W3CDTF">2013-03-21T17:25:44Z</dcterms:modified>
</cp:coreProperties>
</file>