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1" r:id="rId3"/>
    <p:sldId id="263" r:id="rId4"/>
    <p:sldId id="265" r:id="rId5"/>
    <p:sldId id="267" r:id="rId6"/>
    <p:sldId id="262" r:id="rId7"/>
    <p:sldId id="264" r:id="rId8"/>
    <p:sldId id="269" r:id="rId9"/>
    <p:sldId id="260" r:id="rId10"/>
    <p:sldId id="259" r:id="rId11"/>
    <p:sldId id="268" r:id="rId12"/>
    <p:sldId id="266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0000"/>
    <a:srgbClr val="F0EA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20" y="-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24C144F-1BC1-432E-A6E9-D87A992BB3FB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BF15F31-EED5-4574-AF6A-539CFDE0C0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440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1DA2AE-F1EF-4CD1-A805-531209A0730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E747DC-8350-4E65-A52C-95393242564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sz="32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9BF9C-1E3E-4903-8E7B-E6F5E1F8B08E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C0D8C-BC87-47E8-947A-F374A5A200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802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18246C4-56BC-4314-BE9D-47F9E4E68A05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94B1E48-9259-4DAE-86A8-3DADA6686D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968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B43C6-31E6-415A-A4DE-BB058CA58385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726393-BE50-4E4C-B848-223C98BD38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7550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D034E-4530-48A3-939F-A4D8807EE24A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6FE47-DE71-4D4C-8923-19B8ECBE53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274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A01D1-CC94-40A5-AB55-121ABBDD6AC5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D569A-F056-4568-9DFA-84FAFCC9FC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533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5B67C67-2624-428B-9AED-F8EAE1B915E1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5257700-32D3-43F9-B201-14BBB3F8E8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280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B16E5-3E97-4FC7-97D1-CAEC6897F3DE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8C882-18F3-406C-94CF-F594B8CA15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132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traight Connector 17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Straight Connector 1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Straight Connector 2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6BBC720-8C3D-413B-8A2A-D76AABE69B06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794B994-4DEB-490D-ACC0-B51F9B4E79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8249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Straight Connector 1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traight Connector 1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Straight Connector 23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FD90744-FB45-4D07-886F-A6DAE3D44548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FA2C4ED-1B1B-4855-B89B-6A30987D72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186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6976B-09B4-4F0C-9D7D-9924EB93CEE9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A7023-2859-443D-8012-9CE9041723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8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376DC-C3B7-4180-811E-0371BC2EE34A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D0577-6AF2-4F91-AF25-D1C3AF3EE7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525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ctr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66F5CDA-A6A4-40BC-A535-10EB1DCD43FE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2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4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8D277FB-5E16-4610-8EC4-38BECAB1C9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29" r:id="rId4"/>
    <p:sldLayoutId id="2147483730" r:id="rId5"/>
    <p:sldLayoutId id="2147483737" r:id="rId6"/>
    <p:sldLayoutId id="2147483731" r:id="rId7"/>
    <p:sldLayoutId id="2147483738" r:id="rId8"/>
    <p:sldLayoutId id="2147483739" r:id="rId9"/>
    <p:sldLayoutId id="2147483732" r:id="rId10"/>
    <p:sldLayoutId id="214748373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1B83D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FE5B1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FFAAAA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913" y="3810000"/>
            <a:ext cx="3113087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17" t="24539" r="25650" b="67915"/>
          <a:stretch>
            <a:fillRect/>
          </a:stretch>
        </p:blipFill>
        <p:spPr bwMode="auto">
          <a:xfrm>
            <a:off x="3352800" y="2401888"/>
            <a:ext cx="4718050" cy="1331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1617">
            <a:off x="2522538" y="3697288"/>
            <a:ext cx="2916237" cy="259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313" y="228600"/>
            <a:ext cx="4230687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extBox 5"/>
          <p:cNvSpPr txBox="1">
            <a:spLocks noChangeArrowheads="1"/>
          </p:cNvSpPr>
          <p:nvPr/>
        </p:nvSpPr>
        <p:spPr bwMode="auto">
          <a:xfrm>
            <a:off x="1912938" y="1201738"/>
            <a:ext cx="3686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4000" i="1">
                <a:solidFill>
                  <a:srgbClr val="EA0000"/>
                </a:solidFill>
                <a:latin typeface="Arial Black" pitchFamily="34" charset="0"/>
              </a:rPr>
              <a:t>Presents: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7315200" cy="4949825"/>
          </a:xfrm>
        </p:spPr>
        <p:txBody>
          <a:bodyPr/>
          <a:lstStyle/>
          <a:p>
            <a:pPr eaLnBrk="1" hangingPunct="1">
              <a:spcAft>
                <a:spcPts val="600"/>
              </a:spcAft>
            </a:pPr>
            <a:r>
              <a:rPr lang="en-US" dirty="0" smtClean="0"/>
              <a:t>Slim Line Multiple Catch Mouse Trap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Catches 7-9 live mice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55% narrower than standard Multiple Catch Mouse Traps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Thick </a:t>
            </a:r>
            <a:r>
              <a:rPr lang="en-US" dirty="0" smtClean="0"/>
              <a:t>gauge </a:t>
            </a:r>
            <a:r>
              <a:rPr lang="en-US" dirty="0" smtClean="0"/>
              <a:t>metal won’t dent easily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Fits in tight spots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Great for High Traffic areas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More placement opportunities</a:t>
            </a:r>
          </a:p>
          <a:p>
            <a:pPr eaLnBrk="1" hangingPunct="1">
              <a:spcAft>
                <a:spcPts val="600"/>
              </a:spcAft>
            </a:pP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Little </a:t>
            </a:r>
            <a:r>
              <a:rPr lang="en-US" dirty="0" smtClean="0"/>
              <a:t>Pete</a:t>
            </a:r>
            <a:r>
              <a:rPr lang="en-US" sz="1600" baseline="30000" dirty="0" smtClean="0"/>
              <a:t>®</a:t>
            </a:r>
            <a:r>
              <a:rPr lang="en-US" dirty="0" smtClean="0"/>
              <a:t> </a:t>
            </a:r>
            <a:r>
              <a:rPr lang="en-US" dirty="0" smtClean="0"/>
              <a:t>Features:</a:t>
            </a:r>
            <a:endParaRPr lang="en-US" dirty="0"/>
          </a:p>
        </p:txBody>
      </p:sp>
      <p:pic>
        <p:nvPicPr>
          <p:cNvPr id="9220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07171">
            <a:off x="5673725" y="4491038"/>
            <a:ext cx="1803400" cy="142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447800"/>
            <a:ext cx="7696200" cy="5026025"/>
          </a:xfrm>
        </p:spPr>
        <p:txBody>
          <a:bodyPr/>
          <a:lstStyle/>
          <a:p>
            <a:pPr eaLnBrk="1" hangingPunct="1">
              <a:spcAft>
                <a:spcPts val="600"/>
              </a:spcAft>
            </a:pPr>
            <a:r>
              <a:rPr lang="en-US" smtClean="0"/>
              <a:t>Safety Folded Edges reduce cut fingers</a:t>
            </a:r>
          </a:p>
          <a:p>
            <a:pPr eaLnBrk="1" hangingPunct="1">
              <a:spcAft>
                <a:spcPts val="600"/>
              </a:spcAft>
            </a:pPr>
            <a:r>
              <a:rPr lang="en-US" smtClean="0"/>
              <a:t>Available with inspection window</a:t>
            </a:r>
          </a:p>
          <a:p>
            <a:pPr eaLnBrk="1" hangingPunct="1">
              <a:spcAft>
                <a:spcPts val="600"/>
              </a:spcAft>
            </a:pPr>
            <a:r>
              <a:rPr lang="en-US" smtClean="0"/>
              <a:t>Inspection holes on three sides</a:t>
            </a:r>
          </a:p>
          <a:p>
            <a:pPr eaLnBrk="1" hangingPunct="1">
              <a:spcAft>
                <a:spcPts val="600"/>
              </a:spcAft>
            </a:pPr>
            <a:r>
              <a:rPr lang="en-US" smtClean="0"/>
              <a:t>Universal Glue Board available for all models</a:t>
            </a:r>
          </a:p>
          <a:p>
            <a:pPr eaLnBrk="1" hangingPunct="1">
              <a:spcAft>
                <a:spcPts val="600"/>
              </a:spcAft>
            </a:pPr>
            <a:r>
              <a:rPr lang="en-US" smtClean="0"/>
              <a:t>Available with Chip Resistant powder coating</a:t>
            </a:r>
          </a:p>
          <a:p>
            <a:pPr eaLnBrk="1" hangingPunct="1">
              <a:spcAft>
                <a:spcPts val="600"/>
              </a:spcAft>
            </a:pPr>
            <a:r>
              <a:rPr lang="en-US" smtClean="0"/>
              <a:t>Private Labeling available</a:t>
            </a:r>
          </a:p>
          <a:p>
            <a:pPr eaLnBrk="1" hangingPunct="1">
              <a:spcAft>
                <a:spcPts val="600"/>
              </a:spcAft>
            </a:pPr>
            <a:endParaRPr lang="en-US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Little </a:t>
            </a:r>
            <a:r>
              <a:rPr lang="en-US" dirty="0" smtClean="0"/>
              <a:t>Pete</a:t>
            </a:r>
            <a:r>
              <a:rPr lang="en-US" sz="1600" baseline="30000" dirty="0" smtClean="0"/>
              <a:t>®</a:t>
            </a:r>
            <a:r>
              <a:rPr lang="en-US" dirty="0" smtClean="0"/>
              <a:t> </a:t>
            </a:r>
            <a:r>
              <a:rPr lang="en-US" dirty="0" smtClean="0"/>
              <a:t>Features:</a:t>
            </a:r>
            <a:endParaRPr lang="en-US" dirty="0"/>
          </a:p>
        </p:txBody>
      </p:sp>
      <p:pic>
        <p:nvPicPr>
          <p:cNvPr id="10244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34696">
            <a:off x="2801938" y="5029200"/>
            <a:ext cx="1455737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200650"/>
            <a:ext cx="1563688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10761">
            <a:off x="4529138" y="5065713"/>
            <a:ext cx="1300162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5029200"/>
            <a:ext cx="1257300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8250" r="24001" b="7571"/>
          <a:stretch>
            <a:fillRect/>
          </a:stretch>
        </p:blipFill>
        <p:spPr bwMode="auto">
          <a:xfrm>
            <a:off x="4362450" y="838200"/>
            <a:ext cx="4343400" cy="546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8" t="8000" r="24126" b="4666"/>
          <a:stretch>
            <a:fillRect/>
          </a:stretch>
        </p:blipFill>
        <p:spPr bwMode="auto">
          <a:xfrm>
            <a:off x="288925" y="938213"/>
            <a:ext cx="4206875" cy="546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Also Available:</a:t>
            </a:r>
            <a:endParaRPr lang="en-US" dirty="0"/>
          </a:p>
        </p:txBody>
      </p:sp>
      <p:sp>
        <p:nvSpPr>
          <p:cNvPr id="12291" name="Content Placeholder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smtClean="0"/>
              <a:t>Wind-Up</a:t>
            </a:r>
            <a:r>
              <a:rPr lang="en-US" baseline="30000" smtClean="0"/>
              <a:t>™</a:t>
            </a:r>
            <a:r>
              <a:rPr lang="en-US" smtClean="0"/>
              <a:t> Multiple Catch Mouse Trap</a:t>
            </a:r>
          </a:p>
          <a:p>
            <a:pPr lvl="1"/>
            <a:r>
              <a:rPr lang="en-US" smtClean="0"/>
              <a:t>Catch Large numbers of mice the easy way</a:t>
            </a:r>
          </a:p>
          <a:p>
            <a:pPr lvl="1"/>
            <a:r>
              <a:rPr lang="en-US" smtClean="0"/>
              <a:t>Several turns of the handle and the trap is set</a:t>
            </a:r>
          </a:p>
          <a:p>
            <a:pPr lvl="1"/>
            <a:r>
              <a:rPr lang="en-US" smtClean="0"/>
              <a:t>Great for large infestations</a:t>
            </a:r>
          </a:p>
          <a:p>
            <a:pPr lvl="1"/>
            <a:r>
              <a:rPr lang="en-US" smtClean="0"/>
              <a:t>No bait needed, mice will enter looking for harborage</a:t>
            </a:r>
          </a:p>
          <a:p>
            <a:pPr lvl="1"/>
            <a:r>
              <a:rPr lang="en-US" smtClean="0"/>
              <a:t>Also available in Chip Resistant black powder coating</a:t>
            </a:r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572000"/>
            <a:ext cx="205740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313" y="228600"/>
            <a:ext cx="4230687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5"/>
          <p:cNvSpPr txBox="1">
            <a:spLocks noChangeArrowheads="1"/>
          </p:cNvSpPr>
          <p:nvPr/>
        </p:nvSpPr>
        <p:spPr bwMode="auto">
          <a:xfrm>
            <a:off x="1912938" y="1201738"/>
            <a:ext cx="3686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4000" i="1">
                <a:solidFill>
                  <a:srgbClr val="EA0000"/>
                </a:solidFill>
                <a:latin typeface="Arial Black" pitchFamily="34" charset="0"/>
              </a:rPr>
              <a:t>Presents:</a:t>
            </a:r>
          </a:p>
        </p:txBody>
      </p:sp>
      <p:sp>
        <p:nvSpPr>
          <p:cNvPr id="7" name="Rectangle 6"/>
          <p:cNvSpPr/>
          <p:nvPr/>
        </p:nvSpPr>
        <p:spPr>
          <a:xfrm>
            <a:off x="2819400" y="2286000"/>
            <a:ext cx="5410199" cy="83099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extrusionClr>
                <a:srgbClr val="F0EA00"/>
              </a:extrusionClr>
              <a:contourClr>
                <a:srgbClr val="F0EA00"/>
              </a:contourClr>
            </a:sp3d>
          </a:bodyPr>
          <a:lstStyle/>
          <a:p>
            <a:pPr algn="ctr">
              <a:defRPr/>
            </a:pPr>
            <a:r>
              <a:rPr lang="en-US" sz="4800" b="1" i="1" spc="-500" dirty="0">
                <a:ln w="19050">
                  <a:solidFill>
                    <a:srgbClr val="F0EA00"/>
                  </a:solidFill>
                </a:ln>
                <a:solidFill>
                  <a:srgbClr val="FF0000"/>
                </a:solidFill>
                <a:effectLst>
                  <a:outerShdw blurRad="228600" dist="165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</a:rPr>
              <a:t>Speedy Clean </a:t>
            </a:r>
            <a:r>
              <a:rPr lang="en-US" sz="1200" b="1" i="1" spc="-500" dirty="0">
                <a:ln w="19050">
                  <a:noFill/>
                </a:ln>
                <a:solidFill>
                  <a:srgbClr val="FF0000"/>
                </a:solidFill>
                <a:latin typeface="Arial Black" pitchFamily="34" charset="0"/>
              </a:rPr>
              <a:t>™        </a:t>
            </a:r>
            <a:r>
              <a:rPr lang="en-US" sz="2000" b="1" i="1" spc="-500" dirty="0">
                <a:ln w="19050">
                  <a:noFill/>
                </a:ln>
                <a:solidFill>
                  <a:srgbClr val="FF0000"/>
                </a:solidFill>
                <a:latin typeface="Arial Black" pitchFamily="34" charset="0"/>
              </a:rPr>
              <a:t> </a:t>
            </a:r>
          </a:p>
        </p:txBody>
      </p:sp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17" t="24539" r="25650" b="67915"/>
          <a:stretch>
            <a:fillRect/>
          </a:stretch>
        </p:blipFill>
        <p:spPr bwMode="auto">
          <a:xfrm>
            <a:off x="6043613" y="3352800"/>
            <a:ext cx="2495550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3" t="24539" r="49889" b="69548"/>
          <a:stretch>
            <a:fillRect/>
          </a:stretch>
        </p:blipFill>
        <p:spPr bwMode="auto">
          <a:xfrm>
            <a:off x="2698750" y="3352800"/>
            <a:ext cx="2781300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150" y="3962400"/>
            <a:ext cx="251460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088" y="4267200"/>
            <a:ext cx="2170112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Speedy </a:t>
            </a:r>
            <a:r>
              <a:rPr lang="en-US" dirty="0" smtClean="0"/>
              <a:t>Clean</a:t>
            </a:r>
            <a:r>
              <a:rPr lang="en-US" sz="1600" baseline="30000" dirty="0" smtClean="0"/>
              <a:t>®</a:t>
            </a:r>
            <a:r>
              <a:rPr lang="en-US" dirty="0" smtClean="0"/>
              <a:t> </a:t>
            </a:r>
            <a:r>
              <a:rPr lang="en-US" dirty="0" smtClean="0"/>
              <a:t>Features:</a:t>
            </a:r>
            <a:endParaRPr lang="en-US" dirty="0"/>
          </a:p>
        </p:txBody>
      </p:sp>
      <p:sp>
        <p:nvSpPr>
          <p:cNvPr id="1433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en-US" dirty="0" smtClean="0"/>
              <a:t>Available in Repeater</a:t>
            </a:r>
            <a:r>
              <a:rPr lang="en-US" sz="2000" baseline="30000" dirty="0" smtClean="0"/>
              <a:t>™</a:t>
            </a:r>
            <a:r>
              <a:rPr lang="en-US" dirty="0" smtClean="0"/>
              <a:t> and Little </a:t>
            </a:r>
            <a:r>
              <a:rPr lang="en-US" dirty="0" smtClean="0"/>
              <a:t>Pete</a:t>
            </a:r>
            <a:r>
              <a:rPr lang="en-US" sz="2000" baseline="30000" dirty="0" smtClean="0"/>
              <a:t>®</a:t>
            </a:r>
            <a:r>
              <a:rPr lang="en-US" dirty="0" smtClean="0"/>
              <a:t> </a:t>
            </a:r>
            <a:r>
              <a:rPr lang="en-US" dirty="0" smtClean="0"/>
              <a:t>models</a:t>
            </a:r>
          </a:p>
          <a:p>
            <a:pPr eaLnBrk="1" hangingPunct="1"/>
            <a:r>
              <a:rPr lang="en-US" dirty="0" smtClean="0"/>
              <a:t>Safety Folded Edges reduce cut fingers</a:t>
            </a:r>
          </a:p>
          <a:p>
            <a:pPr eaLnBrk="1" hangingPunct="1"/>
            <a:r>
              <a:rPr lang="en-US" dirty="0" smtClean="0"/>
              <a:t>Entire Ramp Unit pulls out fast using handle</a:t>
            </a:r>
          </a:p>
          <a:p>
            <a:pPr eaLnBrk="1" hangingPunct="1"/>
            <a:r>
              <a:rPr lang="en-US" dirty="0" smtClean="0"/>
              <a:t>Clean or replace ramp unit in seconds</a:t>
            </a:r>
          </a:p>
          <a:p>
            <a:pPr eaLnBrk="1" hangingPunct="1"/>
            <a:r>
              <a:rPr lang="en-US" dirty="0" smtClean="0"/>
              <a:t>Spring Steel locks ramps tight when closed</a:t>
            </a:r>
          </a:p>
        </p:txBody>
      </p:sp>
      <p:pic>
        <p:nvPicPr>
          <p:cNvPr id="14340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495800"/>
            <a:ext cx="1771650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114800"/>
            <a:ext cx="18796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Arrow Connector 10"/>
          <p:cNvCxnSpPr/>
          <p:nvPr/>
        </p:nvCxnSpPr>
        <p:spPr>
          <a:xfrm flipH="1">
            <a:off x="6553200" y="4505325"/>
            <a:ext cx="457200" cy="122238"/>
          </a:xfrm>
          <a:prstGeom prst="straightConnector1">
            <a:avLst/>
          </a:prstGeom>
          <a:ln w="25400">
            <a:solidFill>
              <a:srgbClr val="E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2905125" y="4495800"/>
            <a:ext cx="447675" cy="201613"/>
          </a:xfrm>
          <a:prstGeom prst="straightConnector1">
            <a:avLst/>
          </a:prstGeom>
          <a:ln w="25400">
            <a:solidFill>
              <a:srgbClr val="E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052513" y="4725988"/>
            <a:ext cx="319087" cy="303212"/>
          </a:xfrm>
          <a:prstGeom prst="straightConnector1">
            <a:avLst/>
          </a:prstGeom>
          <a:ln w="25400">
            <a:solidFill>
              <a:srgbClr val="E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800600" y="4254500"/>
            <a:ext cx="319088" cy="303213"/>
          </a:xfrm>
          <a:prstGeom prst="straightConnector1">
            <a:avLst/>
          </a:prstGeom>
          <a:ln w="25400">
            <a:solidFill>
              <a:srgbClr val="E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4884738" y="5237163"/>
            <a:ext cx="471487" cy="84137"/>
          </a:xfrm>
          <a:prstGeom prst="straightConnector1">
            <a:avLst/>
          </a:prstGeom>
          <a:ln w="25400">
            <a:solidFill>
              <a:srgbClr val="E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1135063" y="5395913"/>
            <a:ext cx="473075" cy="85725"/>
          </a:xfrm>
          <a:prstGeom prst="straightConnector1">
            <a:avLst/>
          </a:prstGeom>
          <a:ln w="25400">
            <a:solidFill>
              <a:srgbClr val="E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Speedy </a:t>
            </a:r>
            <a:r>
              <a:rPr lang="en-US" dirty="0" smtClean="0"/>
              <a:t>Clean</a:t>
            </a:r>
            <a:r>
              <a:rPr lang="en-US" sz="1600" baseline="30000" dirty="0" smtClean="0"/>
              <a:t>®</a:t>
            </a:r>
            <a:r>
              <a:rPr lang="en-US" dirty="0" smtClean="0"/>
              <a:t> </a:t>
            </a:r>
            <a:r>
              <a:rPr lang="en-US" dirty="0" smtClean="0"/>
              <a:t>Features:</a:t>
            </a:r>
            <a:endParaRPr lang="en-US" dirty="0"/>
          </a:p>
        </p:txBody>
      </p:sp>
      <p:sp>
        <p:nvSpPr>
          <p:cNvPr id="1536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7467600" cy="4949825"/>
          </a:xfrm>
        </p:spPr>
        <p:txBody>
          <a:bodyPr/>
          <a:lstStyle/>
          <a:p>
            <a:pPr eaLnBrk="1" hangingPunct="1">
              <a:spcAft>
                <a:spcPts val="600"/>
              </a:spcAft>
            </a:pPr>
            <a:r>
              <a:rPr lang="en-US" smtClean="0"/>
              <a:t>Universal Glue Board available for all models</a:t>
            </a:r>
          </a:p>
          <a:p>
            <a:pPr eaLnBrk="1" hangingPunct="1">
              <a:spcAft>
                <a:spcPts val="600"/>
              </a:spcAft>
            </a:pPr>
            <a:r>
              <a:rPr lang="en-US" smtClean="0"/>
              <a:t>Replacement Ramps available</a:t>
            </a:r>
          </a:p>
          <a:p>
            <a:pPr eaLnBrk="1" hangingPunct="1">
              <a:spcAft>
                <a:spcPts val="600"/>
              </a:spcAft>
            </a:pPr>
            <a:r>
              <a:rPr lang="en-US" smtClean="0"/>
              <a:t>Saves time and money</a:t>
            </a:r>
          </a:p>
          <a:p>
            <a:pPr eaLnBrk="1" hangingPunct="1">
              <a:spcAft>
                <a:spcPts val="600"/>
              </a:spcAft>
            </a:pPr>
            <a:r>
              <a:rPr lang="en-US" smtClean="0"/>
              <a:t>Available with Inspection Window</a:t>
            </a:r>
          </a:p>
          <a:p>
            <a:pPr eaLnBrk="1" hangingPunct="1">
              <a:spcAft>
                <a:spcPts val="600"/>
              </a:spcAft>
            </a:pPr>
            <a:r>
              <a:rPr lang="en-US" smtClean="0"/>
              <a:t>Available with Chip Resistant powder coating</a:t>
            </a:r>
          </a:p>
          <a:p>
            <a:pPr eaLnBrk="1" hangingPunct="1">
              <a:spcAft>
                <a:spcPts val="600"/>
              </a:spcAft>
            </a:pPr>
            <a:r>
              <a:rPr lang="en-US" smtClean="0"/>
              <a:t>Private Labeling available</a:t>
            </a:r>
          </a:p>
        </p:txBody>
      </p:sp>
      <p:pic>
        <p:nvPicPr>
          <p:cNvPr id="15364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38043" y="4343400"/>
            <a:ext cx="2120900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09800" y="4800600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38600" y="4748213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2625" y="48768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209800"/>
            <a:ext cx="1433512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Speedy </a:t>
            </a:r>
            <a:r>
              <a:rPr lang="en-US" dirty="0" smtClean="0"/>
              <a:t>Clean</a:t>
            </a:r>
            <a:r>
              <a:rPr lang="en-US" sz="2000" baseline="30000" dirty="0" smtClean="0"/>
              <a:t>®</a:t>
            </a:r>
            <a:r>
              <a:rPr lang="en-US" dirty="0" smtClean="0"/>
              <a:t> </a:t>
            </a:r>
            <a:r>
              <a:rPr lang="en-US" dirty="0" smtClean="0"/>
              <a:t>Features:</a:t>
            </a:r>
            <a:endParaRPr lang="en-US" dirty="0"/>
          </a:p>
        </p:txBody>
      </p:sp>
      <p:sp>
        <p:nvSpPr>
          <p:cNvPr id="1638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543800" cy="4873625"/>
          </a:xfrm>
        </p:spPr>
        <p:txBody>
          <a:bodyPr/>
          <a:lstStyle/>
          <a:p>
            <a:pPr eaLnBrk="1" hangingPunct="1"/>
            <a:r>
              <a:rPr lang="en-US" smtClean="0"/>
              <a:t>Units have holes for using wire or cable ties to secure lid</a:t>
            </a:r>
          </a:p>
          <a:p>
            <a:pPr eaLnBrk="1" hangingPunct="1"/>
            <a:r>
              <a:rPr lang="en-US" smtClean="0"/>
              <a:t>Units have holes for Attaching Service Logs</a:t>
            </a:r>
          </a:p>
          <a:p>
            <a:pPr eaLnBrk="1" hangingPunct="1"/>
            <a:r>
              <a:rPr lang="en-US" smtClean="0"/>
              <a:t>Bases have Pop Down Tabs to raise unit in damp areas</a:t>
            </a:r>
          </a:p>
          <a:p>
            <a:pPr eaLnBrk="1" hangingPunct="1"/>
            <a:r>
              <a:rPr lang="en-US" smtClean="0"/>
              <a:t>Units have larger square holes for better insect monitoring</a:t>
            </a:r>
          </a:p>
          <a:p>
            <a:pPr lvl="1" eaLnBrk="1" hangingPunct="1">
              <a:spcBef>
                <a:spcPts val="1200"/>
              </a:spcBef>
            </a:pPr>
            <a:r>
              <a:rPr lang="en-US" sz="2000" smtClean="0"/>
              <a:t>Fits large insects such as American and Oriental roaches, scorpions and crickets </a:t>
            </a:r>
          </a:p>
        </p:txBody>
      </p:sp>
      <p:pic>
        <p:nvPicPr>
          <p:cNvPr id="16388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5257800"/>
            <a:ext cx="3143250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Arrow Connector 16"/>
          <p:cNvCxnSpPr/>
          <p:nvPr/>
        </p:nvCxnSpPr>
        <p:spPr>
          <a:xfrm flipV="1">
            <a:off x="5314950" y="6176963"/>
            <a:ext cx="304800" cy="373062"/>
          </a:xfrm>
          <a:prstGeom prst="straightConnector1">
            <a:avLst/>
          </a:prstGeom>
          <a:ln w="25400">
            <a:solidFill>
              <a:srgbClr val="E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6991350" y="6184900"/>
            <a:ext cx="238125" cy="368300"/>
          </a:xfrm>
          <a:prstGeom prst="straightConnector1">
            <a:avLst/>
          </a:prstGeom>
          <a:ln w="25400">
            <a:solidFill>
              <a:srgbClr val="E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5238750" y="5029200"/>
            <a:ext cx="304800" cy="381000"/>
          </a:xfrm>
          <a:prstGeom prst="straightConnector1">
            <a:avLst/>
          </a:prstGeom>
          <a:ln w="25400">
            <a:solidFill>
              <a:srgbClr val="E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572000" y="5943600"/>
            <a:ext cx="419100" cy="420688"/>
          </a:xfrm>
          <a:prstGeom prst="straightConnector1">
            <a:avLst/>
          </a:prstGeom>
          <a:ln w="25400">
            <a:solidFill>
              <a:srgbClr val="E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1"/>
          <p:cNvSpPr>
            <a:spLocks noGrp="1"/>
          </p:cNvSpPr>
          <p:nvPr>
            <p:ph sz="quarter" idx="1"/>
          </p:nvPr>
        </p:nvSpPr>
        <p:spPr>
          <a:xfrm>
            <a:off x="609600" y="1676400"/>
            <a:ext cx="7543800" cy="4797425"/>
          </a:xfrm>
        </p:spPr>
        <p:txBody>
          <a:bodyPr/>
          <a:lstStyle/>
          <a:p>
            <a:r>
              <a:rPr lang="en-US" dirty="0" smtClean="0"/>
              <a:t>Fits Repeater</a:t>
            </a:r>
            <a:r>
              <a:rPr lang="en-US" baseline="30000" dirty="0" smtClean="0"/>
              <a:t>™</a:t>
            </a:r>
            <a:r>
              <a:rPr lang="en-US" dirty="0" smtClean="0"/>
              <a:t> and Little </a:t>
            </a:r>
            <a:r>
              <a:rPr lang="en-US" dirty="0" smtClean="0"/>
              <a:t>Pete</a:t>
            </a:r>
            <a:r>
              <a:rPr lang="en-US" baseline="30000" dirty="0" smtClean="0"/>
              <a:t>®</a:t>
            </a:r>
            <a:r>
              <a:rPr lang="en-US" dirty="0" smtClean="0"/>
              <a:t> </a:t>
            </a:r>
            <a:r>
              <a:rPr lang="en-US" dirty="0" smtClean="0"/>
              <a:t>sizes</a:t>
            </a:r>
          </a:p>
          <a:p>
            <a:r>
              <a:rPr lang="en-US" dirty="0" smtClean="0"/>
              <a:t>Fits most competitor multiple catch units</a:t>
            </a:r>
          </a:p>
          <a:p>
            <a:r>
              <a:rPr lang="en-US" dirty="0" smtClean="0"/>
              <a:t>Unscented  </a:t>
            </a:r>
          </a:p>
          <a:p>
            <a:r>
              <a:rPr lang="en-US" dirty="0" smtClean="0"/>
              <a:t>Cost effective design  </a:t>
            </a:r>
          </a:p>
          <a:p>
            <a:r>
              <a:rPr lang="en-US" dirty="0" smtClean="0"/>
              <a:t>Easy release paper  </a:t>
            </a:r>
          </a:p>
          <a:p>
            <a:r>
              <a:rPr lang="en-US" dirty="0" smtClean="0"/>
              <a:t>Easy cut perforated strips </a:t>
            </a:r>
          </a:p>
          <a:p>
            <a:r>
              <a:rPr lang="en-US" dirty="0" smtClean="0"/>
              <a:t>Space between glue strips prevents mice back-up</a:t>
            </a:r>
          </a:p>
          <a:p>
            <a:r>
              <a:rPr lang="en-US" dirty="0" smtClean="0"/>
              <a:t>Packed 100 per box = 300 strips for the Little Pete</a:t>
            </a:r>
            <a:r>
              <a:rPr lang="en-US" baseline="30000" dirty="0" smtClean="0"/>
              <a:t>™</a:t>
            </a:r>
          </a:p>
        </p:txBody>
      </p:sp>
      <p:pic>
        <p:nvPicPr>
          <p:cNvPr id="174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563813"/>
            <a:ext cx="2425700" cy="162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Universal Glue Board Features: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>
              <a:spcAft>
                <a:spcPts val="600"/>
              </a:spcAft>
            </a:pPr>
            <a:r>
              <a:rPr lang="en-US" dirty="0" smtClean="0"/>
              <a:t>Baked on white and black powder coating available on Repeater</a:t>
            </a:r>
            <a:r>
              <a:rPr lang="en-US" sz="2000" baseline="30000" dirty="0" smtClean="0"/>
              <a:t>™</a:t>
            </a:r>
            <a:r>
              <a:rPr lang="en-US" dirty="0" smtClean="0"/>
              <a:t> and Little </a:t>
            </a:r>
            <a:r>
              <a:rPr lang="en-US" dirty="0" smtClean="0"/>
              <a:t>Pete</a:t>
            </a:r>
            <a:r>
              <a:rPr lang="en-US" sz="2000" baseline="30000" dirty="0" smtClean="0"/>
              <a:t>®</a:t>
            </a:r>
            <a:r>
              <a:rPr lang="en-US" sz="2000" dirty="0" smtClean="0"/>
              <a:t> </a:t>
            </a:r>
            <a:r>
              <a:rPr lang="en-US" dirty="0" smtClean="0"/>
              <a:t>sizes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Chip, impact, abrasion and corrosion resistant  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Muriatic Acid, Nitric Acid and mortar resistant 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Detergent and window cleaner resistant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Traps look fresh and new longer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Powder Coating Features:</a:t>
            </a:r>
            <a:endParaRPr lang="en-US" dirty="0"/>
          </a:p>
        </p:txBody>
      </p:sp>
      <p:pic>
        <p:nvPicPr>
          <p:cNvPr id="1843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62175" y="4781550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86175" y="4483100"/>
            <a:ext cx="2120900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000" y="485775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4483100"/>
            <a:ext cx="2047082" cy="2047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4676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Questions?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59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327400"/>
            <a:ext cx="3657600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981200" y="4038600"/>
            <a:ext cx="4876800" cy="1600200"/>
          </a:xfrm>
          <a:prstGeom prst="rect">
            <a:avLst/>
          </a:prstGeom>
        </p:spPr>
        <p:txBody>
          <a:bodyPr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cap="none" dirty="0" smtClean="0"/>
              <a:t>1393 E. Highland Rd.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cap="none" dirty="0" smtClean="0"/>
              <a:t>Twinsburg, OH 44087</a:t>
            </a:r>
          </a:p>
          <a:p>
            <a:pPr algn="ctr"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1800" b="1" dirty="0" smtClean="0"/>
              <a:t>1-800-321-3421</a:t>
            </a:r>
          </a:p>
          <a:p>
            <a:pPr algn="ctr"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1800" b="1" cap="none" dirty="0" smtClean="0"/>
              <a:t>www.jteaton.com</a:t>
            </a:r>
            <a:endParaRPr lang="en-US" sz="1800" b="1" cap="non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Custom 2">
      <a:dk1>
        <a:srgbClr val="000000"/>
      </a:dk1>
      <a:lt1>
        <a:srgbClr val="FFFFFF"/>
      </a:lt1>
      <a:dk2>
        <a:srgbClr val="FF0000"/>
      </a:dk2>
      <a:lt2>
        <a:srgbClr val="C8C8B1"/>
      </a:lt2>
      <a:accent1>
        <a:srgbClr val="FFD147"/>
      </a:accent1>
      <a:accent2>
        <a:srgbClr val="FF0000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2">
    <a:dk1>
      <a:srgbClr val="000000"/>
    </a:dk1>
    <a:lt1>
      <a:srgbClr val="FFFFFF"/>
    </a:lt1>
    <a:dk2>
      <a:srgbClr val="FF0000"/>
    </a:dk2>
    <a:lt2>
      <a:srgbClr val="C8C8B1"/>
    </a:lt2>
    <a:accent1>
      <a:srgbClr val="FFD147"/>
    </a:accent1>
    <a:accent2>
      <a:srgbClr val="FF0000"/>
    </a:accent2>
    <a:accent3>
      <a:srgbClr val="526DB0"/>
    </a:accent3>
    <a:accent4>
      <a:srgbClr val="989AAC"/>
    </a:accent4>
    <a:accent5>
      <a:srgbClr val="DC5924"/>
    </a:accent5>
    <a:accent6>
      <a:srgbClr val="B4B392"/>
    </a:accent6>
    <a:hlink>
      <a:srgbClr val="CC9900"/>
    </a:hlink>
    <a:folHlink>
      <a:srgbClr val="969696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291</TotalTime>
  <Words>329</Words>
  <Application>Microsoft Office PowerPoint</Application>
  <PresentationFormat>On-screen Show (4:3)</PresentationFormat>
  <Paragraphs>66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Oriel</vt:lpstr>
      <vt:lpstr>PowerPoint Presentation</vt:lpstr>
      <vt:lpstr>Little Pete® Features:</vt:lpstr>
      <vt:lpstr>Little Pete® Features:</vt:lpstr>
      <vt:lpstr>PowerPoint Presentation</vt:lpstr>
      <vt:lpstr>Also Available:</vt:lpstr>
      <vt:lpstr>PowerPoint Presentation</vt:lpstr>
      <vt:lpstr>Speedy Clean® Features:</vt:lpstr>
      <vt:lpstr>Speedy Clean® Features:</vt:lpstr>
      <vt:lpstr>Speedy Clean® Features:</vt:lpstr>
      <vt:lpstr>Universal Glue Board Features:</vt:lpstr>
      <vt:lpstr>Powder Coating Features:</vt:lpstr>
      <vt:lpstr>Questions?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Nicole Zickefoose</dc:creator>
  <cp:lastModifiedBy>Nicole Zickefoose</cp:lastModifiedBy>
  <cp:revision>32</cp:revision>
  <dcterms:created xsi:type="dcterms:W3CDTF">2011-03-08T21:31:09Z</dcterms:created>
  <dcterms:modified xsi:type="dcterms:W3CDTF">2013-03-25T13:46:51Z</dcterms:modified>
</cp:coreProperties>
</file>