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70" r:id="rId3"/>
    <p:sldId id="284" r:id="rId4"/>
    <p:sldId id="271" r:id="rId5"/>
    <p:sldId id="272" r:id="rId6"/>
    <p:sldId id="273" r:id="rId7"/>
    <p:sldId id="274" r:id="rId8"/>
    <p:sldId id="257" r:id="rId9"/>
    <p:sldId id="258" r:id="rId10"/>
    <p:sldId id="267" r:id="rId11"/>
    <p:sldId id="285" r:id="rId12"/>
    <p:sldId id="277" r:id="rId13"/>
    <p:sldId id="278" r:id="rId14"/>
    <p:sldId id="286" r:id="rId15"/>
    <p:sldId id="279" r:id="rId16"/>
    <p:sldId id="287" r:id="rId17"/>
    <p:sldId id="276" r:id="rId18"/>
    <p:sldId id="269" r:id="rId19"/>
    <p:sldId id="280" r:id="rId20"/>
    <p:sldId id="281" r:id="rId21"/>
    <p:sldId id="288" r:id="rId22"/>
    <p:sldId id="259" r:id="rId23"/>
    <p:sldId id="282" r:id="rId24"/>
    <p:sldId id="268" r:id="rId25"/>
    <p:sldId id="283" r:id="rId2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EFE9"/>
    <a:srgbClr val="F5EFE9"/>
    <a:srgbClr val="EFEFE9"/>
    <a:srgbClr val="E7E8E0"/>
    <a:srgbClr val="ECEDE7"/>
    <a:srgbClr val="E6E6E6"/>
    <a:srgbClr val="EAEB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9" d="100"/>
          <a:sy n="119" d="100"/>
        </p:scale>
        <p:origin x="-48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1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39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36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8" name="Rectangle 37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33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5" name="Rectangle 34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30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6" name="Freeform 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Freeform 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Hexagon 1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1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12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13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14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Freeform 15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Hexagon 16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17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18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19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20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21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22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23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24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Freeform 25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26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3" name="Rectangle 42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4" name="Rectangle 43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 smtClean="0"/>
            </a:lvl1pPr>
          </a:lstStyle>
          <a:p>
            <a:pPr>
              <a:defRPr/>
            </a:pPr>
            <a:fld id="{85F66DA5-1E78-424C-B5FB-A41DACA5B8EA}" type="datetimeFigureOut">
              <a:rPr lang="en-US"/>
              <a:pPr>
                <a:defRPr/>
              </a:pPr>
              <a:t>3/21/2013</a:t>
            </a:fld>
            <a:endParaRPr lang="en-US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 smtClean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C217085D-D593-42DB-93D3-3B3F586DF1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584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85800"/>
            <a:ext cx="7924800" cy="10668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7543800" cy="400382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6AB709-BCA2-4302-999C-009DF330A189}" type="datetimeFigureOut">
              <a:rPr lang="en-US"/>
              <a:pPr>
                <a:defRPr/>
              </a:pPr>
              <a:t>3/21/2013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E3371-8510-4DD1-BF0D-F7177796E0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665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5F303-EE71-451A-B335-0EEF18AC4548}" type="datetimeFigureOut">
              <a:rPr lang="en-US"/>
              <a:pPr>
                <a:defRPr/>
              </a:pPr>
              <a:t>3/21/2013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10559-6207-48FF-93B6-C111763F31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209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817AC-3776-42F2-B473-8E70E1627D74}" type="datetimeFigureOut">
              <a:rPr lang="en-US"/>
              <a:pPr>
                <a:defRPr/>
              </a:pPr>
              <a:t>3/21/2013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09D1B-1C51-4CCA-8622-FD41E890A2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406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FB2F8-96DE-4872-B2F4-9B6222DDD443}" type="datetimeFigureOut">
              <a:rPr lang="en-US"/>
              <a:pPr>
                <a:defRPr/>
              </a:pPr>
              <a:t>3/21/2013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25DE09-AEFA-48EC-AE18-DA33CA8E36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25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E4B95-9D60-42A5-981A-8D2FE38873DB}" type="datetimeFigureOut">
              <a:rPr lang="en-US"/>
              <a:pPr>
                <a:defRPr/>
              </a:pPr>
              <a:t>3/21/2013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92B4F-75EE-49B5-B6D7-E8D51817CF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855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67E5AB-85F4-4FFE-A6F1-A7C98FC85345}" type="datetimeFigureOut">
              <a:rPr lang="en-US"/>
              <a:pPr>
                <a:defRPr/>
              </a:pPr>
              <a:t>3/21/2013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54479-D5D6-4964-8955-66D8E58046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582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1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62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40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37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34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36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31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1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1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1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1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1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16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17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18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19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20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21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22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23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24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25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26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27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4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E928CA-9A66-4F61-8B77-30216B3E5D9B}" type="datetimeFigureOut">
              <a:rPr lang="en-US"/>
              <a:pPr>
                <a:defRPr/>
              </a:pPr>
              <a:t>3/21/2013</a:t>
            </a:fld>
            <a:endParaRPr lang="en-US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C77C0-A59A-48CE-A3FC-12B2960B04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38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1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62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40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37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34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36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31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1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1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1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1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1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16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17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18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19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20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21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22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23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24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25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26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27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4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6B160-BBD3-4412-B86F-EA0A1E193E4D}" type="datetimeFigureOut">
              <a:rPr lang="en-US"/>
              <a:pPr>
                <a:defRPr/>
              </a:pPr>
              <a:t>3/21/2013</a:t>
            </a:fld>
            <a:endParaRPr lang="en-US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AD01D5-58C4-4721-B9B4-ACA965449E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077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D5A7C-BCA0-416F-BDC1-AC05FD751CE7}" type="datetimeFigureOut">
              <a:rPr lang="en-US"/>
              <a:pPr>
                <a:defRPr/>
              </a:pPr>
              <a:t>3/21/2013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18BA7-AAB7-40DD-8694-3E020B6701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886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3558A1-2536-4A67-8C0A-67AC06B06CA3}" type="datetimeFigureOut">
              <a:rPr lang="en-US"/>
              <a:pPr>
                <a:defRPr/>
              </a:pPr>
              <a:t>3/21/2013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A931EC-2BF2-469B-B1DA-FDC69A5994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506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106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601663" y="601663"/>
            <a:ext cx="79200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752600"/>
            <a:ext cx="7696200" cy="407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EFEFE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9D521E-009F-4DED-A701-4A767A699084}" type="datetimeFigureOut">
              <a:rPr lang="en-US"/>
              <a:pPr>
                <a:defRPr/>
              </a:pPr>
              <a:t>3/21/2013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EFEFE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84579DE-FDCA-4583-B81A-BE681D338B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35" name="Picture 60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1300" y="0"/>
            <a:ext cx="2160588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31" r:id="rId2"/>
    <p:sldLayoutId id="2147483832" r:id="rId3"/>
    <p:sldLayoutId id="2147483833" r:id="rId4"/>
    <p:sldLayoutId id="2147483834" r:id="rId5"/>
    <p:sldLayoutId id="2147483835" r:id="rId6"/>
    <p:sldLayoutId id="2147483836" r:id="rId7"/>
    <p:sldLayoutId id="2147483840" r:id="rId8"/>
    <p:sldLayoutId id="2147483841" r:id="rId9"/>
    <p:sldLayoutId id="2147483837" r:id="rId10"/>
    <p:sldLayoutId id="214748383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b="1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 b="1">
          <a:solidFill>
            <a:schemeClr val="accent1"/>
          </a:solidFill>
          <a:latin typeface="Century Gothic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 b="1">
          <a:solidFill>
            <a:schemeClr val="accent1"/>
          </a:solidFill>
          <a:latin typeface="Century Gothic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 b="1">
          <a:solidFill>
            <a:schemeClr val="accent1"/>
          </a:solidFill>
          <a:latin typeface="Century Gothic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 b="1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08025" indent="-342900" algn="l" rtl="0" fontAlgn="base">
        <a:spcBef>
          <a:spcPct val="20000"/>
        </a:spcBef>
        <a:spcAft>
          <a:spcPct val="0"/>
        </a:spcAft>
        <a:buClr>
          <a:srgbClr val="956B43"/>
        </a:buClr>
        <a:buSzPct val="100000"/>
        <a:buFont typeface="Courier New" pitchFamily="49" charset="0"/>
        <a:buChar char="o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ct val="20000"/>
        </a:spcBef>
        <a:spcAft>
          <a:spcPct val="0"/>
        </a:spcAft>
        <a:buClr>
          <a:srgbClr val="FEA022"/>
        </a:buClr>
        <a:buSzPct val="90000"/>
        <a:buFont typeface="Arial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0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9.png"/><Relationship Id="rId7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image" Target="../media/image41.jpeg"/><Relationship Id="rId18" Type="http://schemas.openxmlformats.org/officeDocument/2006/relationships/image" Target="../media/image4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12" Type="http://schemas.openxmlformats.org/officeDocument/2006/relationships/image" Target="../media/image40.jpeg"/><Relationship Id="rId17" Type="http://schemas.openxmlformats.org/officeDocument/2006/relationships/image" Target="../media/image45.png"/><Relationship Id="rId2" Type="http://schemas.openxmlformats.org/officeDocument/2006/relationships/image" Target="../media/image30.jpeg"/><Relationship Id="rId16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11" Type="http://schemas.openxmlformats.org/officeDocument/2006/relationships/image" Target="../media/image39.jpeg"/><Relationship Id="rId5" Type="http://schemas.openxmlformats.org/officeDocument/2006/relationships/image" Target="../media/image33.jpeg"/><Relationship Id="rId15" Type="http://schemas.openxmlformats.org/officeDocument/2006/relationships/image" Target="../media/image43.png"/><Relationship Id="rId10" Type="http://schemas.openxmlformats.org/officeDocument/2006/relationships/image" Target="../media/image38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Relationship Id="rId14" Type="http://schemas.openxmlformats.org/officeDocument/2006/relationships/image" Target="../media/image4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8.jpg"/><Relationship Id="rId7" Type="http://schemas.openxmlformats.org/officeDocument/2006/relationships/image" Target="../media/image43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10" Type="http://schemas.openxmlformats.org/officeDocument/2006/relationships/image" Target="../media/image54.png"/><Relationship Id="rId4" Type="http://schemas.openxmlformats.org/officeDocument/2006/relationships/image" Target="../media/image49.jpeg"/><Relationship Id="rId9" Type="http://schemas.openxmlformats.org/officeDocument/2006/relationships/image" Target="../media/image5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58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png"/><Relationship Id="rId4" Type="http://schemas.openxmlformats.org/officeDocument/2006/relationships/image" Target="../media/image4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5.png"/><Relationship Id="rId7" Type="http://schemas.openxmlformats.org/officeDocument/2006/relationships/image" Target="../media/image40.jpe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3.jpeg"/><Relationship Id="rId4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38.jpeg"/><Relationship Id="rId4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23.png"/><Relationship Id="rId7" Type="http://schemas.openxmlformats.org/officeDocument/2006/relationships/image" Target="../media/image40.jpe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32.jpeg"/><Relationship Id="rId4" Type="http://schemas.openxmlformats.org/officeDocument/2006/relationships/image" Target="../media/image65.jpeg"/><Relationship Id="rId9" Type="http://schemas.openxmlformats.org/officeDocument/2006/relationships/image" Target="../media/image4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7" Type="http://schemas.openxmlformats.org/officeDocument/2006/relationships/image" Target="../media/image70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7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ctrTitle"/>
          </p:nvPr>
        </p:nvSpPr>
        <p:spPr>
          <a:xfrm>
            <a:off x="228600" y="152400"/>
            <a:ext cx="7407275" cy="1471613"/>
          </a:xfrm>
        </p:spPr>
        <p:txBody>
          <a:bodyPr/>
          <a:lstStyle/>
          <a:p>
            <a:r>
              <a:rPr lang="en-US" smtClean="0">
                <a:solidFill>
                  <a:schemeClr val="tx2"/>
                </a:solidFill>
              </a:rPr>
              <a:t>		   Presents: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0" y="533400"/>
            <a:ext cx="3433763" cy="1752600"/>
          </a:xfrm>
        </p:spPr>
        <p:txBody>
          <a:bodyPr rtlCol="0"/>
          <a:lstStyle/>
          <a:p>
            <a:pPr algn="ctr" fontAlgn="auto">
              <a:spcAft>
                <a:spcPts val="0"/>
              </a:spcAft>
              <a:defRPr/>
            </a:pPr>
            <a:r>
              <a:rPr lang="en-US" sz="4000" b="1" dirty="0" smtClean="0">
                <a:solidFill>
                  <a:schemeClr val="bg2">
                    <a:lumMod val="50000"/>
                  </a:schemeClr>
                </a:solidFill>
              </a:rPr>
              <a:t>Bait Stations and Anchors</a:t>
            </a:r>
            <a:endParaRPr lang="en-US" sz="4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12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750" y="2716027"/>
            <a:ext cx="1260935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00800" y="2796804"/>
            <a:ext cx="1538553" cy="1438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216400"/>
            <a:ext cx="1387475" cy="172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78122">
            <a:off x="4873625" y="5027613"/>
            <a:ext cx="1747838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8" y="4840288"/>
            <a:ext cx="1063625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600" y="2577554"/>
            <a:ext cx="1472406" cy="1472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088" y="4465638"/>
            <a:ext cx="2052637" cy="124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85800"/>
            <a:ext cx="22606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28" y="2209800"/>
            <a:ext cx="1358647" cy="1687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457200"/>
            <a:ext cx="7024688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Tamper Resistant Bait Stations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676400"/>
            <a:ext cx="7380288" cy="4800600"/>
          </a:xfrm>
        </p:spPr>
        <p:txBody>
          <a:bodyPr rtlCol="0">
            <a:normAutofit/>
          </a:bodyPr>
          <a:lstStyle/>
          <a:p>
            <a:pPr indent="-274320" fontAlgn="auto">
              <a:spcBef>
                <a:spcPts val="4800"/>
              </a:spcBef>
              <a:spcAft>
                <a:spcPts val="4800"/>
              </a:spcAft>
              <a:defRPr/>
            </a:pPr>
            <a:r>
              <a:rPr lang="en-US" dirty="0" smtClean="0"/>
              <a:t>Top Loader</a:t>
            </a:r>
            <a:r>
              <a:rPr lang="en-US" baseline="30000" dirty="0" smtClean="0"/>
              <a:t>™</a:t>
            </a:r>
          </a:p>
          <a:p>
            <a:pPr indent="-274320" fontAlgn="auto">
              <a:spcBef>
                <a:spcPts val="4800"/>
              </a:spcBef>
              <a:spcAft>
                <a:spcPts val="4800"/>
              </a:spcAft>
              <a:defRPr/>
            </a:pPr>
            <a:r>
              <a:rPr lang="en-US" dirty="0" smtClean="0"/>
              <a:t>Rat and Mouse Fortress</a:t>
            </a:r>
            <a:r>
              <a:rPr lang="en-US" baseline="30000" dirty="0" smtClean="0"/>
              <a:t>™</a:t>
            </a:r>
            <a:endParaRPr lang="en-US" dirty="0" smtClean="0"/>
          </a:p>
          <a:p>
            <a:pPr marL="82296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dirty="0" smtClean="0"/>
          </a:p>
        </p:txBody>
      </p:sp>
      <p:pic>
        <p:nvPicPr>
          <p:cNvPr id="6148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81400" y="1600200"/>
            <a:ext cx="1237792" cy="123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34408" y="4332288"/>
            <a:ext cx="749972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4114800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770313"/>
            <a:ext cx="1433513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457200"/>
            <a:ext cx="7024688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Tamper Resistant Bait Stations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676400"/>
            <a:ext cx="7380288" cy="4800600"/>
          </a:xfrm>
        </p:spPr>
        <p:txBody>
          <a:bodyPr rtlCol="0">
            <a:normAutofit/>
          </a:bodyPr>
          <a:lstStyle/>
          <a:p>
            <a:pPr indent="-274320" fontAlgn="auto">
              <a:spcBef>
                <a:spcPts val="3600"/>
              </a:spcBef>
              <a:spcAft>
                <a:spcPts val="3600"/>
              </a:spcAft>
              <a:defRPr/>
            </a:pPr>
            <a:r>
              <a:rPr lang="en-US" dirty="0" smtClean="0"/>
              <a:t>Rat and Mouse Depot</a:t>
            </a:r>
            <a:r>
              <a:rPr lang="en-US" baseline="30000" dirty="0" smtClean="0"/>
              <a:t>™</a:t>
            </a:r>
            <a:endParaRPr lang="en-US" dirty="0" smtClean="0"/>
          </a:p>
          <a:p>
            <a:pPr indent="-274320" fontAlgn="auto">
              <a:spcBef>
                <a:spcPts val="3600"/>
              </a:spcBef>
              <a:spcAft>
                <a:spcPts val="3600"/>
              </a:spcAft>
              <a:defRPr/>
            </a:pPr>
            <a:r>
              <a:rPr lang="en-US" dirty="0" smtClean="0"/>
              <a:t>Strongbox</a:t>
            </a:r>
            <a:r>
              <a:rPr lang="en-US" baseline="30000" dirty="0" smtClean="0"/>
              <a:t>™</a:t>
            </a:r>
          </a:p>
          <a:p>
            <a:pPr indent="-274320" fontAlgn="auto">
              <a:spcBef>
                <a:spcPts val="3600"/>
              </a:spcBef>
              <a:spcAft>
                <a:spcPts val="3600"/>
              </a:spcAft>
              <a:defRPr/>
            </a:pPr>
            <a:r>
              <a:rPr lang="en-US" dirty="0"/>
              <a:t>Rodent Rock</a:t>
            </a:r>
            <a:r>
              <a:rPr lang="en-US" baseline="30000" dirty="0"/>
              <a:t> ™</a:t>
            </a:r>
            <a:endParaRPr lang="en-US" dirty="0"/>
          </a:p>
          <a:p>
            <a:pPr marL="68580" indent="0" fontAlgn="auto">
              <a:spcBef>
                <a:spcPts val="3000"/>
              </a:spcBef>
              <a:spcAft>
                <a:spcPts val="3000"/>
              </a:spcAft>
              <a:buFont typeface="Wingdings 2" pitchFamily="18" charset="2"/>
              <a:buNone/>
              <a:defRPr/>
            </a:pPr>
            <a:endParaRPr lang="en-US" dirty="0" smtClean="0"/>
          </a:p>
          <a:p>
            <a:pPr marL="82296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dirty="0" smtClean="0"/>
          </a:p>
        </p:txBody>
      </p:sp>
      <p:pic>
        <p:nvPicPr>
          <p:cNvPr id="7172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950" y="1820863"/>
            <a:ext cx="78105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338" y="2936875"/>
            <a:ext cx="1566862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3675" y="1423988"/>
            <a:ext cx="1236663" cy="131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250" y="4522788"/>
            <a:ext cx="1098550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7263" y="5062538"/>
            <a:ext cx="998537" cy="78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5084763"/>
            <a:ext cx="968375" cy="785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41" b="22039"/>
          <a:stretch/>
        </p:blipFill>
        <p:spPr>
          <a:xfrm>
            <a:off x="5662613" y="2956752"/>
            <a:ext cx="1566862" cy="929448"/>
          </a:xfrm>
          <a:prstGeom prst="rect">
            <a:avLst/>
          </a:prstGeom>
        </p:spPr>
      </p:pic>
      <p:pic>
        <p:nvPicPr>
          <p:cNvPr id="7175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132609"/>
            <a:ext cx="10636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5752306" y="4343400"/>
            <a:ext cx="1447800" cy="1687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762000" y="1860550"/>
            <a:ext cx="7543800" cy="4003675"/>
          </a:xfrm>
        </p:spPr>
        <p:txBody>
          <a:bodyPr/>
          <a:lstStyle/>
          <a:p>
            <a:pPr>
              <a:spcBef>
                <a:spcPts val="4200"/>
              </a:spcBef>
              <a:spcAft>
                <a:spcPts val="4200"/>
              </a:spcAft>
            </a:pPr>
            <a:r>
              <a:rPr lang="en-US" smtClean="0"/>
              <a:t>Rat Size Safe-Tee</a:t>
            </a:r>
            <a:r>
              <a:rPr lang="en-US" baseline="30000" smtClean="0"/>
              <a:t>™</a:t>
            </a:r>
            <a:r>
              <a:rPr lang="en-US" smtClean="0"/>
              <a:t> Bait Station</a:t>
            </a:r>
          </a:p>
          <a:p>
            <a:pPr>
              <a:spcBef>
                <a:spcPts val="4200"/>
              </a:spcBef>
              <a:spcAft>
                <a:spcPts val="4200"/>
              </a:spcAft>
            </a:pPr>
            <a:r>
              <a:rPr lang="en-US" smtClean="0"/>
              <a:t>Plastic Mouse Size Bait Stations</a:t>
            </a:r>
          </a:p>
          <a:p>
            <a:pPr>
              <a:spcBef>
                <a:spcPts val="4200"/>
              </a:spcBef>
              <a:spcAft>
                <a:spcPts val="4200"/>
              </a:spcAft>
            </a:pPr>
            <a:r>
              <a:rPr lang="en-US" smtClean="0"/>
              <a:t>Rat Size Snap Trap Station</a:t>
            </a:r>
          </a:p>
        </p:txBody>
      </p:sp>
      <p:pic>
        <p:nvPicPr>
          <p:cNvPr id="819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1981200"/>
            <a:ext cx="1827213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Other Bait Stations</a:t>
            </a:r>
          </a:p>
        </p:txBody>
      </p:sp>
      <p:pic>
        <p:nvPicPr>
          <p:cNvPr id="8198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756025"/>
            <a:ext cx="1082675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3862388"/>
            <a:ext cx="1101725" cy="68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609600" y="685800"/>
            <a:ext cx="8001000" cy="1066800"/>
          </a:xfrm>
        </p:spPr>
        <p:txBody>
          <a:bodyPr/>
          <a:lstStyle/>
          <a:p>
            <a:r>
              <a:rPr lang="en-US" smtClean="0"/>
              <a:t>Anchors     </a:t>
            </a:r>
            <a:r>
              <a:rPr lang="en-US" sz="2400" smtClean="0"/>
              <a:t>*Maximum Bait Station Protection*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7543800" cy="4003675"/>
          </a:xfrm>
        </p:spPr>
        <p:txBody>
          <a:bodyPr/>
          <a:lstStyle/>
          <a:p>
            <a:pPr>
              <a:spcBef>
                <a:spcPts val="3000"/>
              </a:spcBef>
              <a:spcAft>
                <a:spcPts val="3000"/>
              </a:spcAft>
            </a:pPr>
            <a:r>
              <a:rPr lang="en-US" dirty="0" smtClean="0"/>
              <a:t>Earth Anchor</a:t>
            </a:r>
          </a:p>
          <a:p>
            <a:pPr>
              <a:spcBef>
                <a:spcPts val="3000"/>
              </a:spcBef>
              <a:spcAft>
                <a:spcPts val="3000"/>
              </a:spcAft>
            </a:pPr>
            <a:r>
              <a:rPr lang="en-US" dirty="0" smtClean="0"/>
              <a:t>Cotter Pin Stake</a:t>
            </a:r>
          </a:p>
          <a:p>
            <a:pPr>
              <a:spcBef>
                <a:spcPts val="3000"/>
              </a:spcBef>
              <a:spcAft>
                <a:spcPts val="3000"/>
              </a:spcAft>
            </a:pPr>
            <a:r>
              <a:rPr lang="en-US" dirty="0" smtClean="0"/>
              <a:t>Flat Plate Stake</a:t>
            </a:r>
          </a:p>
          <a:p>
            <a:pPr>
              <a:spcBef>
                <a:spcPts val="3000"/>
              </a:spcBef>
              <a:spcAft>
                <a:spcPts val="3000"/>
              </a:spcAft>
            </a:pPr>
            <a:r>
              <a:rPr lang="en-US" dirty="0" smtClean="0"/>
              <a:t>Aluminum </a:t>
            </a:r>
            <a:r>
              <a:rPr lang="en-US" dirty="0" smtClean="0"/>
              <a:t>Cable Stake</a:t>
            </a:r>
          </a:p>
        </p:txBody>
      </p:sp>
      <p:pic>
        <p:nvPicPr>
          <p:cNvPr id="922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278" y="1940928"/>
            <a:ext cx="159543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25611">
            <a:off x="4060031" y="2845655"/>
            <a:ext cx="1501775" cy="75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15305">
            <a:off x="4095115" y="4030151"/>
            <a:ext cx="954088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4677">
            <a:off x="5126317" y="5198377"/>
            <a:ext cx="16097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Accessories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7543800" cy="4003675"/>
          </a:xfrm>
        </p:spPr>
        <p:txBody>
          <a:bodyPr/>
          <a:lstStyle/>
          <a:p>
            <a:pPr>
              <a:spcBef>
                <a:spcPts val="1800"/>
              </a:spcBef>
              <a:spcAft>
                <a:spcPts val="1800"/>
              </a:spcAft>
            </a:pPr>
            <a:r>
              <a:rPr lang="en-US" smtClean="0"/>
              <a:t>Liquid Bait Dispensers</a:t>
            </a:r>
          </a:p>
          <a:p>
            <a:pPr>
              <a:spcBef>
                <a:spcPts val="1800"/>
              </a:spcBef>
              <a:spcAft>
                <a:spcPts val="1800"/>
              </a:spcAft>
            </a:pPr>
            <a:r>
              <a:rPr lang="en-US" smtClean="0"/>
              <a:t>Service Logs and Signs</a:t>
            </a:r>
          </a:p>
          <a:p>
            <a:pPr>
              <a:spcBef>
                <a:spcPts val="1800"/>
              </a:spcBef>
              <a:spcAft>
                <a:spcPts val="1800"/>
              </a:spcAft>
            </a:pPr>
            <a:r>
              <a:rPr lang="en-US" smtClean="0"/>
              <a:t>Security Ties</a:t>
            </a:r>
          </a:p>
          <a:p>
            <a:pPr>
              <a:spcBef>
                <a:spcPts val="1800"/>
              </a:spcBef>
              <a:spcAft>
                <a:spcPts val="1800"/>
              </a:spcAft>
            </a:pPr>
            <a:r>
              <a:rPr lang="en-US" smtClean="0"/>
              <a:t>Keys</a:t>
            </a:r>
          </a:p>
          <a:p>
            <a:pPr>
              <a:spcBef>
                <a:spcPts val="1800"/>
              </a:spcBef>
              <a:spcAft>
                <a:spcPts val="1800"/>
              </a:spcAft>
            </a:pPr>
            <a:r>
              <a:rPr lang="en-US" smtClean="0"/>
              <a:t>Other Inserts</a:t>
            </a:r>
          </a:p>
        </p:txBody>
      </p:sp>
      <p:pic>
        <p:nvPicPr>
          <p:cNvPr id="1024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238" y="2608263"/>
            <a:ext cx="1344612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6350" y="2532063"/>
            <a:ext cx="29845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5025" y="3343275"/>
            <a:ext cx="5127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975" y="5181600"/>
            <a:ext cx="754063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6400" y="3084513"/>
            <a:ext cx="6477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3106738"/>
            <a:ext cx="1223963" cy="40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4375150"/>
            <a:ext cx="512763" cy="29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713" y="3122613"/>
            <a:ext cx="558800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2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0650" y="2600325"/>
            <a:ext cx="96678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3" name="Picture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5040313"/>
            <a:ext cx="762000" cy="87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4" name="Picture 1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0300" y="1677988"/>
            <a:ext cx="635000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5" name="Picture 1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4275138"/>
            <a:ext cx="482600" cy="4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6" name="Picture 1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4351338"/>
            <a:ext cx="460375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8" name="Picture 1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241786">
            <a:off x="6565106" y="1467644"/>
            <a:ext cx="382588" cy="122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9" name="Picture 18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5040313"/>
            <a:ext cx="446088" cy="74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0" name="Picture 2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59" t="45639" r="25328" b="42580"/>
          <a:stretch>
            <a:fillRect/>
          </a:stretch>
        </p:blipFill>
        <p:spPr bwMode="auto">
          <a:xfrm>
            <a:off x="3962400" y="5108575"/>
            <a:ext cx="738188" cy="60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1" name="Picture 3" descr="\\2003SERVER\data\industrial photos\INDUSTRIAL PHOTOS\11124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054"/>
          <a:stretch>
            <a:fillRect/>
          </a:stretch>
        </p:blipFill>
        <p:spPr bwMode="auto">
          <a:xfrm>
            <a:off x="6472237" y="5315076"/>
            <a:ext cx="1216025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Bait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838200" y="1770394"/>
            <a:ext cx="7543800" cy="4630405"/>
          </a:xfrm>
        </p:spPr>
        <p:txBody>
          <a:bodyPr/>
          <a:lstStyle/>
          <a:p>
            <a:pPr>
              <a:spcBef>
                <a:spcPts val="3600"/>
              </a:spcBef>
              <a:spcAft>
                <a:spcPts val="3600"/>
              </a:spcAft>
            </a:pPr>
            <a:r>
              <a:rPr lang="en-US" dirty="0" smtClean="0"/>
              <a:t>Top Gun</a:t>
            </a:r>
            <a:r>
              <a:rPr lang="en-US" baseline="30000" dirty="0" smtClean="0"/>
              <a:t>™</a:t>
            </a:r>
          </a:p>
          <a:p>
            <a:pPr>
              <a:spcBef>
                <a:spcPts val="3600"/>
              </a:spcBef>
              <a:spcAft>
                <a:spcPts val="3600"/>
              </a:spcAft>
            </a:pPr>
            <a:r>
              <a:rPr lang="en-US" dirty="0" smtClean="0"/>
              <a:t>Bait Block</a:t>
            </a:r>
            <a:r>
              <a:rPr lang="en-US" baseline="30000" dirty="0" smtClean="0"/>
              <a:t>®</a:t>
            </a:r>
          </a:p>
          <a:p>
            <a:pPr>
              <a:spcBef>
                <a:spcPts val="3600"/>
              </a:spcBef>
              <a:spcAft>
                <a:spcPts val="3600"/>
              </a:spcAft>
            </a:pPr>
            <a:r>
              <a:rPr lang="en-US" dirty="0" smtClean="0"/>
              <a:t>Liquid Bait</a:t>
            </a:r>
          </a:p>
          <a:p>
            <a:pPr>
              <a:spcBef>
                <a:spcPts val="3600"/>
              </a:spcBef>
              <a:spcAft>
                <a:spcPts val="3600"/>
              </a:spcAft>
            </a:pPr>
            <a:r>
              <a:rPr lang="en-US" dirty="0" smtClean="0"/>
              <a:t>Retail Bait</a:t>
            </a:r>
          </a:p>
        </p:txBody>
      </p:sp>
      <p:pic>
        <p:nvPicPr>
          <p:cNvPr id="1126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9087" y="2547936"/>
            <a:ext cx="900113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76575" y="2819400"/>
            <a:ext cx="1100598" cy="1100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3562" y="1343818"/>
            <a:ext cx="858838" cy="102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1139364"/>
            <a:ext cx="960437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499" y="4299607"/>
            <a:ext cx="550862" cy="53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776487">
            <a:off x="4372517" y="3986076"/>
            <a:ext cx="377825" cy="121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9396" y="5371244"/>
            <a:ext cx="587053" cy="72475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594" y="5486400"/>
            <a:ext cx="606650" cy="62008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1069" y="5410200"/>
            <a:ext cx="894092" cy="6660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Top Loader</a:t>
            </a:r>
            <a:r>
              <a:rPr lang="en-US" baseline="30000" smtClean="0"/>
              <a:t>™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>
          <a:xfrm>
            <a:off x="914400" y="1647825"/>
            <a:ext cx="7467600" cy="4676775"/>
          </a:xfrm>
        </p:spPr>
        <p:txBody>
          <a:bodyPr/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dirty="0" smtClean="0"/>
              <a:t>Use with all types of rodents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dirty="0" smtClean="0"/>
              <a:t>Easy Loading with Dual Entry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dirty="0" smtClean="0"/>
              <a:t>Use Bait Block</a:t>
            </a:r>
            <a:r>
              <a:rPr lang="en-US" baseline="30000" dirty="0" smtClean="0"/>
              <a:t>®</a:t>
            </a:r>
            <a:r>
              <a:rPr lang="en-US" dirty="0" smtClean="0"/>
              <a:t> or Liquid Bait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dirty="0" smtClean="0"/>
              <a:t>Holds large amount of bait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dirty="0" smtClean="0"/>
              <a:t>Keeps bait dry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dirty="0" smtClean="0"/>
              <a:t>Added baffles for Tamper </a:t>
            </a:r>
            <a:r>
              <a:rPr lang="en-US" dirty="0" smtClean="0"/>
              <a:t>Resistance</a:t>
            </a:r>
            <a:endParaRPr lang="en-US" dirty="0" smtClean="0"/>
          </a:p>
        </p:txBody>
      </p:sp>
      <p:pic>
        <p:nvPicPr>
          <p:cNvPr id="12293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08703" y="5029200"/>
            <a:ext cx="1304651" cy="1219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36" t="47778" r="2868" b="33450"/>
          <a:stretch/>
        </p:blipFill>
        <p:spPr>
          <a:xfrm>
            <a:off x="5442266" y="3581400"/>
            <a:ext cx="1349560" cy="12873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7924800" cy="914400"/>
          </a:xfrm>
        </p:spPr>
        <p:txBody>
          <a:bodyPr/>
          <a:lstStyle/>
          <a:p>
            <a:r>
              <a:rPr lang="en-US" smtClean="0"/>
              <a:t>Top Loader</a:t>
            </a:r>
            <a:r>
              <a:rPr lang="en-US" baseline="30000" smtClean="0"/>
              <a:t>™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609600" y="1219200"/>
            <a:ext cx="8324850" cy="4953000"/>
          </a:xfrm>
        </p:spPr>
        <p:txBody>
          <a:bodyPr/>
          <a:lstStyle/>
          <a:p>
            <a:r>
              <a:rPr lang="en-US" smtClean="0"/>
              <a:t>Mount on various structures</a:t>
            </a:r>
          </a:p>
          <a:p>
            <a:endParaRPr lang="en-US" smtClean="0"/>
          </a:p>
        </p:txBody>
      </p:sp>
      <p:grpSp>
        <p:nvGrpSpPr>
          <p:cNvPr id="13316" name="Group 5"/>
          <p:cNvGrpSpPr>
            <a:grpSpLocks/>
          </p:cNvGrpSpPr>
          <p:nvPr/>
        </p:nvGrpSpPr>
        <p:grpSpPr bwMode="auto">
          <a:xfrm>
            <a:off x="2378243" y="1795463"/>
            <a:ext cx="4114800" cy="4697412"/>
            <a:chOff x="2867570" y="2654967"/>
            <a:chExt cx="3097131" cy="4066675"/>
          </a:xfrm>
        </p:grpSpPr>
        <p:pic>
          <p:nvPicPr>
            <p:cNvPr id="13317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786" t="17418" r="25429" b="9142"/>
            <a:stretch>
              <a:fillRect/>
            </a:stretch>
          </p:blipFill>
          <p:spPr bwMode="auto">
            <a:xfrm>
              <a:off x="2867570" y="2654967"/>
              <a:ext cx="3097131" cy="40666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4877233" y="2654967"/>
              <a:ext cx="837612" cy="1649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609600" y="685800"/>
            <a:ext cx="7924800" cy="838200"/>
          </a:xfrm>
        </p:spPr>
        <p:txBody>
          <a:bodyPr/>
          <a:lstStyle/>
          <a:p>
            <a:r>
              <a:rPr lang="en-US" smtClean="0"/>
              <a:t>Rat Fortress</a:t>
            </a:r>
            <a:r>
              <a:rPr lang="en-US" baseline="30000" smtClean="0"/>
              <a:t>™</a:t>
            </a:r>
            <a:endParaRPr lang="en-US" smtClean="0"/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838200" y="1676400"/>
            <a:ext cx="7696200" cy="4724400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mtClean="0"/>
              <a:t>Easy to open with removable lid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mtClean="0"/>
              <a:t>Rat size openings with dual entry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mtClean="0"/>
              <a:t>Stainless steel, Anti-Corrosive locking system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mtClean="0"/>
              <a:t>Triangular shape fits into corners and along walls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mtClean="0"/>
              <a:t>Made of strong, rigid plastic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mtClean="0"/>
              <a:t>Tamper Resistant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mtClean="0"/>
              <a:t>Internal baffles secure bait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mtClean="0"/>
              <a:t>Also available with clear lid</a:t>
            </a:r>
          </a:p>
        </p:txBody>
      </p:sp>
      <p:pic>
        <p:nvPicPr>
          <p:cNvPr id="14340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4191000"/>
            <a:ext cx="1905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739775"/>
            <a:ext cx="1905000" cy="177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00200"/>
            <a:ext cx="7696200" cy="4800600"/>
          </a:xfrm>
        </p:spPr>
        <p:txBody>
          <a:bodyPr rtlCol="0">
            <a:normAutofit/>
          </a:bodyPr>
          <a:lstStyle/>
          <a:p>
            <a:pPr indent="-274320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 smtClean="0"/>
              <a:t>Removable </a:t>
            </a:r>
            <a:r>
              <a:rPr lang="en-US" dirty="0"/>
              <a:t>insert trays with bait securing rods</a:t>
            </a:r>
          </a:p>
          <a:p>
            <a:pPr indent="-274320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 smtClean="0"/>
              <a:t>Includes </a:t>
            </a:r>
            <a:r>
              <a:rPr lang="en-US" dirty="0"/>
              <a:t>A</a:t>
            </a:r>
            <a:r>
              <a:rPr lang="en-US" dirty="0" smtClean="0"/>
              <a:t>llen wrench for easy opening</a:t>
            </a:r>
          </a:p>
          <a:p>
            <a:pPr indent="-274320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/>
              <a:t>Can be secured with hole in base</a:t>
            </a:r>
          </a:p>
          <a:p>
            <a:pPr indent="-274320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 smtClean="0"/>
              <a:t>Holds </a:t>
            </a:r>
            <a:r>
              <a:rPr lang="en-US" dirty="0"/>
              <a:t>2 Jaws rat traps or 4 Jaws mouse traps </a:t>
            </a:r>
          </a:p>
          <a:p>
            <a:pPr indent="-274320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 smtClean="0"/>
              <a:t>Holds </a:t>
            </a:r>
            <a:r>
              <a:rPr lang="en-US" dirty="0"/>
              <a:t>Green’s</a:t>
            </a:r>
            <a:r>
              <a:rPr lang="en-US" baseline="30000" dirty="0"/>
              <a:t>™</a:t>
            </a:r>
            <a:r>
              <a:rPr lang="en-US" dirty="0"/>
              <a:t> Vertical Bait Holder</a:t>
            </a:r>
          </a:p>
          <a:p>
            <a:pPr indent="-274320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 smtClean="0"/>
              <a:t>Holds 2 Stick-</a:t>
            </a:r>
            <a:r>
              <a:rPr lang="en-US" dirty="0" err="1" smtClean="0"/>
              <a:t>Em</a:t>
            </a:r>
            <a:r>
              <a:rPr lang="en-US" baseline="30000" dirty="0" smtClean="0"/>
              <a:t>®</a:t>
            </a:r>
            <a:r>
              <a:rPr lang="en-US" dirty="0" smtClean="0"/>
              <a:t> glue traps </a:t>
            </a:r>
          </a:p>
          <a:p>
            <a:pPr indent="-274320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 smtClean="0"/>
              <a:t>Holds liquid bait dispenser</a:t>
            </a:r>
          </a:p>
          <a:p>
            <a:pPr indent="-274320" fontAlgn="auto">
              <a:spcBef>
                <a:spcPts val="1200"/>
              </a:spcBef>
              <a:spcAft>
                <a:spcPts val="1200"/>
              </a:spcAft>
              <a:defRPr/>
            </a:pPr>
            <a:endParaRPr lang="en-US" dirty="0"/>
          </a:p>
          <a:p>
            <a:pPr marL="68580" indent="0" fontAlgn="auto">
              <a:spcBef>
                <a:spcPts val="600"/>
              </a:spcBef>
              <a:spcAft>
                <a:spcPts val="600"/>
              </a:spcAft>
              <a:buFont typeface="Wingdings 2" pitchFamily="18" charset="2"/>
              <a:buNone/>
              <a:defRPr/>
            </a:pPr>
            <a:endParaRPr lang="en-US" dirty="0"/>
          </a:p>
        </p:txBody>
      </p:sp>
      <p:sp>
        <p:nvSpPr>
          <p:cNvPr id="15363" name="Title 1"/>
          <p:cNvSpPr>
            <a:spLocks noGrp="1"/>
          </p:cNvSpPr>
          <p:nvPr>
            <p:ph type="title"/>
          </p:nvPr>
        </p:nvSpPr>
        <p:spPr>
          <a:xfrm>
            <a:off x="609600" y="685800"/>
            <a:ext cx="7924800" cy="838200"/>
          </a:xfrm>
        </p:spPr>
        <p:txBody>
          <a:bodyPr/>
          <a:lstStyle/>
          <a:p>
            <a:r>
              <a:rPr lang="en-US" smtClean="0"/>
              <a:t>Rat Fortress</a:t>
            </a:r>
            <a:r>
              <a:rPr lang="en-US" baseline="30000" smtClean="0"/>
              <a:t>™</a:t>
            </a:r>
            <a:endParaRPr lang="en-US" smtClean="0"/>
          </a:p>
        </p:txBody>
      </p:sp>
      <p:pic>
        <p:nvPicPr>
          <p:cNvPr id="15364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3940175"/>
            <a:ext cx="1905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5313363"/>
            <a:ext cx="754063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1013" y="4581525"/>
            <a:ext cx="636587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59" t="45639" r="25328" b="42580"/>
          <a:stretch>
            <a:fillRect/>
          </a:stretch>
        </p:blipFill>
        <p:spPr bwMode="auto">
          <a:xfrm>
            <a:off x="2819400" y="5332413"/>
            <a:ext cx="738188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8" name="Picture 3" descr="\\2003SERVER\data\industrial photos\INDUSTRIAL PHOTOS\1112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054"/>
          <a:stretch>
            <a:fillRect/>
          </a:stretch>
        </p:blipFill>
        <p:spPr bwMode="auto">
          <a:xfrm>
            <a:off x="3810000" y="5446713"/>
            <a:ext cx="1216025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5141913"/>
            <a:ext cx="762000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1013" y="5654675"/>
            <a:ext cx="966787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609600" y="685800"/>
            <a:ext cx="7924800" cy="838200"/>
          </a:xfrm>
        </p:spPr>
        <p:txBody>
          <a:bodyPr/>
          <a:lstStyle/>
          <a:p>
            <a:r>
              <a:rPr lang="en-US" smtClean="0"/>
              <a:t>Mouse Fortress</a:t>
            </a:r>
            <a:r>
              <a:rPr lang="en-US" baseline="30000" smtClean="0"/>
              <a:t>™</a:t>
            </a:r>
            <a:endParaRPr lang="en-US" smtClean="0"/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609600" y="1600200"/>
            <a:ext cx="8001000" cy="4800600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Made of strong, rigid plastic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Easy to open with removable lid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Mouse size openings with dual entry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Stainless steel, Anti-Corrosive locking system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Triangular shape fits corners and along walls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Includes Allen wrench for easy opening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Use with Bait Blocks</a:t>
            </a:r>
            <a:r>
              <a:rPr lang="en-US" baseline="30000" dirty="0" smtClean="0"/>
              <a:t>®</a:t>
            </a:r>
            <a:r>
              <a:rPr lang="en-US" dirty="0" smtClean="0"/>
              <a:t> or Place Packs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Can be secured using hole in base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Tamper Resistant with bait rod and internal baffles </a:t>
            </a:r>
          </a:p>
        </p:txBody>
      </p:sp>
      <p:pic>
        <p:nvPicPr>
          <p:cNvPr id="16388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77000" y="1143000"/>
            <a:ext cx="1656048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609600" y="685800"/>
            <a:ext cx="7924800" cy="838200"/>
          </a:xfrm>
        </p:spPr>
        <p:txBody>
          <a:bodyPr/>
          <a:lstStyle/>
          <a:p>
            <a:r>
              <a:rPr lang="en-US" smtClean="0"/>
              <a:t>Rat Depot</a:t>
            </a:r>
            <a:r>
              <a:rPr lang="en-US" baseline="30000" smtClean="0"/>
              <a:t>™</a:t>
            </a:r>
            <a:endParaRPr lang="en-US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00200"/>
            <a:ext cx="7543800" cy="4800600"/>
          </a:xfrm>
        </p:spPr>
        <p:txBody>
          <a:bodyPr rtlCol="0">
            <a:normAutofit lnSpcReduction="10000"/>
          </a:bodyPr>
          <a:lstStyle/>
          <a:p>
            <a:pPr indent="-274320" fontAlgn="auto">
              <a:spcBef>
                <a:spcPts val="1200"/>
              </a:spcBef>
              <a:spcAft>
                <a:spcPts val="1200"/>
              </a:spcAft>
              <a:defRPr/>
            </a:pPr>
            <a:r>
              <a:rPr lang="en-US" dirty="0" smtClean="0"/>
              <a:t>Easy open lid with hinge</a:t>
            </a:r>
          </a:p>
          <a:p>
            <a:pPr indent="-274320" fontAlgn="auto">
              <a:spcBef>
                <a:spcPts val="1200"/>
              </a:spcBef>
              <a:spcAft>
                <a:spcPts val="1200"/>
              </a:spcAft>
              <a:defRPr/>
            </a:pPr>
            <a:r>
              <a:rPr lang="en-US" dirty="0" smtClean="0"/>
              <a:t>Rat size openings with dual entry </a:t>
            </a:r>
          </a:p>
          <a:p>
            <a:pPr indent="-274320" fontAlgn="auto">
              <a:spcBef>
                <a:spcPts val="1200"/>
              </a:spcBef>
              <a:spcAft>
                <a:spcPts val="1200"/>
              </a:spcAft>
              <a:defRPr/>
            </a:pPr>
            <a:r>
              <a:rPr lang="en-US" dirty="0" smtClean="0"/>
              <a:t>Internal baffles secure bait</a:t>
            </a:r>
          </a:p>
          <a:p>
            <a:pPr indent="-274320" fontAlgn="auto">
              <a:spcBef>
                <a:spcPts val="1200"/>
              </a:spcBef>
              <a:spcAft>
                <a:spcPts val="1200"/>
              </a:spcAft>
              <a:defRPr/>
            </a:pPr>
            <a:r>
              <a:rPr lang="en-US" dirty="0" smtClean="0"/>
              <a:t>Tamper Resistant</a:t>
            </a:r>
          </a:p>
          <a:p>
            <a:pPr indent="-274320" fontAlgn="auto">
              <a:spcBef>
                <a:spcPts val="1200"/>
              </a:spcBef>
              <a:spcAft>
                <a:spcPts val="1200"/>
              </a:spcAft>
              <a:defRPr/>
            </a:pPr>
            <a:r>
              <a:rPr lang="en-US" dirty="0" smtClean="0"/>
              <a:t>Includes </a:t>
            </a:r>
            <a:r>
              <a:rPr lang="en-US" dirty="0"/>
              <a:t>“Gold Key” for easy opening</a:t>
            </a:r>
          </a:p>
          <a:p>
            <a:pPr indent="-274320" fontAlgn="auto">
              <a:spcBef>
                <a:spcPts val="1200"/>
              </a:spcBef>
              <a:spcAft>
                <a:spcPts val="1200"/>
              </a:spcAft>
              <a:defRPr/>
            </a:pPr>
            <a:r>
              <a:rPr lang="en-US" dirty="0" smtClean="0"/>
              <a:t>Triangular shape fits into corners and along walls</a:t>
            </a:r>
          </a:p>
          <a:p>
            <a:pPr indent="-274320" fontAlgn="auto">
              <a:spcBef>
                <a:spcPts val="1200"/>
              </a:spcBef>
              <a:spcAft>
                <a:spcPts val="1200"/>
              </a:spcAft>
              <a:defRPr/>
            </a:pPr>
            <a:r>
              <a:rPr lang="en-US" dirty="0" smtClean="0"/>
              <a:t>Locks have drain holes to prevent freezing</a:t>
            </a:r>
          </a:p>
        </p:txBody>
      </p:sp>
      <p:pic>
        <p:nvPicPr>
          <p:cNvPr id="17412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138" y="1524000"/>
            <a:ext cx="1928812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609600" y="685800"/>
            <a:ext cx="7924800" cy="838200"/>
          </a:xfrm>
        </p:spPr>
        <p:txBody>
          <a:bodyPr/>
          <a:lstStyle/>
          <a:p>
            <a:r>
              <a:rPr lang="en-US" smtClean="0"/>
              <a:t>Rat Depot</a:t>
            </a:r>
            <a:r>
              <a:rPr lang="en-US" baseline="30000" smtClean="0"/>
              <a:t>™</a:t>
            </a:r>
            <a:endParaRPr lang="en-US" smtClean="0"/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838200" y="1600200"/>
            <a:ext cx="7543800" cy="4800600"/>
          </a:xfrm>
        </p:spPr>
        <p:txBody>
          <a:bodyPr/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mtClean="0"/>
              <a:t>Removable insert trays with bait securing rods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mtClean="0"/>
              <a:t>Can be secured with hole in base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mtClean="0"/>
              <a:t>Holds a Jaws rat trap or 2 Jaws mouse traps 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mtClean="0"/>
              <a:t>Holds Green’s</a:t>
            </a:r>
            <a:r>
              <a:rPr lang="en-US" baseline="30000" smtClean="0"/>
              <a:t>™</a:t>
            </a:r>
            <a:r>
              <a:rPr lang="en-US" smtClean="0"/>
              <a:t> Vertical Bait Holder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mtClean="0"/>
              <a:t>Holds a Stick-Em</a:t>
            </a:r>
            <a:r>
              <a:rPr lang="en-US" baseline="30000" smtClean="0"/>
              <a:t>®</a:t>
            </a:r>
            <a:r>
              <a:rPr lang="en-US" smtClean="0"/>
              <a:t> glue trap 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mtClean="0"/>
              <a:t>Holds liquid bait dispenser</a:t>
            </a:r>
          </a:p>
        </p:txBody>
      </p:sp>
      <p:pic>
        <p:nvPicPr>
          <p:cNvPr id="1843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3641725"/>
            <a:ext cx="1928813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59" t="45639" r="25328" b="42580"/>
          <a:stretch>
            <a:fillRect/>
          </a:stretch>
        </p:blipFill>
        <p:spPr bwMode="auto">
          <a:xfrm>
            <a:off x="7399338" y="5776913"/>
            <a:ext cx="73977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8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963" y="5486400"/>
            <a:ext cx="762000" cy="871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6963" y="5699125"/>
            <a:ext cx="752475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163" y="5891213"/>
            <a:ext cx="965200" cy="38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1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363" y="5676900"/>
            <a:ext cx="635000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icture 3" descr="\\2003SERVER\data\industrial photos\INDUSTRIAL PHOTOS\11124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054"/>
          <a:stretch>
            <a:fillRect/>
          </a:stretch>
        </p:blipFill>
        <p:spPr bwMode="auto">
          <a:xfrm>
            <a:off x="3509963" y="5842000"/>
            <a:ext cx="1216025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609600" y="685800"/>
            <a:ext cx="7924800" cy="838200"/>
          </a:xfrm>
        </p:spPr>
        <p:txBody>
          <a:bodyPr/>
          <a:lstStyle/>
          <a:p>
            <a:r>
              <a:rPr lang="en-US" smtClean="0"/>
              <a:t>Mouse Depot</a:t>
            </a:r>
            <a:r>
              <a:rPr lang="en-US" baseline="30000" smtClean="0"/>
              <a:t>™</a:t>
            </a:r>
            <a:endParaRPr lang="en-US" smtClean="0"/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838200" y="1600200"/>
            <a:ext cx="7543800" cy="4800600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mtClean="0"/>
              <a:t>Easy open lid with hinge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mtClean="0"/>
              <a:t>Mouse size openings with dual entry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mtClean="0"/>
              <a:t>Internal baffles secure bait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mtClean="0"/>
              <a:t>Includes “Gold Key” for easy opening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mtClean="0"/>
              <a:t>Triangular shape fits corners and along walls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mtClean="0"/>
              <a:t>Can be secured with hole in base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mtClean="0"/>
              <a:t>Use with Bait Block</a:t>
            </a:r>
            <a:r>
              <a:rPr lang="en-US" baseline="30000" smtClean="0"/>
              <a:t>®</a:t>
            </a:r>
            <a:r>
              <a:rPr lang="en-US" smtClean="0"/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mtClean="0"/>
              <a:t>Tamper Resistant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mtClean="0"/>
              <a:t>Available with viewing window</a:t>
            </a:r>
          </a:p>
        </p:txBody>
      </p:sp>
      <p:pic>
        <p:nvPicPr>
          <p:cNvPr id="19460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9425" y="4648200"/>
            <a:ext cx="1371600" cy="161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1206500"/>
            <a:ext cx="1371600" cy="162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8613" y="1206500"/>
            <a:ext cx="1223962" cy="40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609600" y="685800"/>
            <a:ext cx="7924800" cy="838200"/>
          </a:xfrm>
        </p:spPr>
        <p:txBody>
          <a:bodyPr/>
          <a:lstStyle/>
          <a:p>
            <a:r>
              <a:rPr lang="en-US" smtClean="0"/>
              <a:t>Strongbox</a:t>
            </a:r>
            <a:r>
              <a:rPr lang="en-US" baseline="30000" smtClean="0"/>
              <a:t>™</a:t>
            </a:r>
            <a:endParaRPr lang="en-US" smtClean="0"/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838200" y="1600200"/>
            <a:ext cx="7543800" cy="4800600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mtClean="0"/>
              <a:t>Durable galvanized steel construction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mtClean="0"/>
              <a:t>Seamless base for added strength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mtClean="0"/>
              <a:t>Rat size openings with dual entry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mtClean="0"/>
              <a:t>Anti-Corrosive locking system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smtClean="0"/>
              <a:t>Can lock with screws (included)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smtClean="0"/>
              <a:t>Can also use metal lock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mtClean="0"/>
              <a:t>Indoor and outdoor use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mtClean="0"/>
              <a:t>Tamper Resistant</a:t>
            </a:r>
          </a:p>
        </p:txBody>
      </p:sp>
      <p:pic>
        <p:nvPicPr>
          <p:cNvPr id="20484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4387850"/>
            <a:ext cx="2765425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609600" y="685800"/>
            <a:ext cx="7924800" cy="838200"/>
          </a:xfrm>
        </p:spPr>
        <p:txBody>
          <a:bodyPr/>
          <a:lstStyle/>
          <a:p>
            <a:r>
              <a:rPr lang="en-US" dirty="0" smtClean="0"/>
              <a:t>Strongbox</a:t>
            </a:r>
            <a:r>
              <a:rPr lang="en-US" baseline="30000" dirty="0" smtClean="0"/>
              <a:t>™</a:t>
            </a:r>
            <a:endParaRPr lang="en-US" dirty="0" smtClean="0"/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838200" y="1600200"/>
            <a:ext cx="7543800" cy="4800600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Black plastic insert </a:t>
            </a:r>
          </a:p>
          <a:p>
            <a:pPr lvl="1">
              <a:spcBef>
                <a:spcPts val="300"/>
              </a:spcBef>
              <a:spcAft>
                <a:spcPts val="300"/>
              </a:spcAft>
            </a:pPr>
            <a:r>
              <a:rPr lang="en-US" sz="1900" dirty="0" smtClean="0"/>
              <a:t>Insulates bait and keeps station cool</a:t>
            </a:r>
          </a:p>
          <a:p>
            <a:pPr lvl="1">
              <a:spcBef>
                <a:spcPts val="300"/>
              </a:spcBef>
              <a:spcAft>
                <a:spcPts val="300"/>
              </a:spcAft>
            </a:pPr>
            <a:r>
              <a:rPr lang="en-US" sz="1900" dirty="0" smtClean="0"/>
              <a:t>Allows for fast servicing</a:t>
            </a:r>
          </a:p>
          <a:p>
            <a:pPr lvl="1">
              <a:spcBef>
                <a:spcPts val="300"/>
              </a:spcBef>
              <a:spcAft>
                <a:spcPts val="300"/>
              </a:spcAft>
            </a:pPr>
            <a:r>
              <a:rPr lang="en-US" sz="1900" dirty="0" smtClean="0"/>
              <a:t>Simulates darkness for ease of capture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Includes bait securing rod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Available for Private Label and in </a:t>
            </a:r>
            <a:r>
              <a:rPr lang="en-US" dirty="0" smtClean="0"/>
              <a:t>Black and White </a:t>
            </a:r>
            <a:r>
              <a:rPr lang="en-US" dirty="0" smtClean="0"/>
              <a:t>Powder Coating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Two holes in base for anchor securing</a:t>
            </a:r>
          </a:p>
        </p:txBody>
      </p:sp>
      <p:pic>
        <p:nvPicPr>
          <p:cNvPr id="21508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49" b="19693"/>
          <a:stretch/>
        </p:blipFill>
        <p:spPr bwMode="auto">
          <a:xfrm>
            <a:off x="6172200" y="1243262"/>
            <a:ext cx="2157412" cy="1362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9588" y="5097463"/>
            <a:ext cx="1547812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59" t="45639" r="25328" b="42580"/>
          <a:stretch>
            <a:fillRect/>
          </a:stretch>
        </p:blipFill>
        <p:spPr bwMode="auto">
          <a:xfrm>
            <a:off x="3048000" y="5529223"/>
            <a:ext cx="838200" cy="692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11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1902" y="5595144"/>
            <a:ext cx="1180286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2713" y="5456238"/>
            <a:ext cx="446087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25"/>
          <p:cNvSpPr>
            <a:spLocks noGrp="1"/>
          </p:cNvSpPr>
          <p:nvPr>
            <p:ph idx="1"/>
          </p:nvPr>
        </p:nvSpPr>
        <p:spPr>
          <a:xfrm>
            <a:off x="685800" y="1676400"/>
            <a:ext cx="7772400" cy="4800600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dirty="0" smtClean="0"/>
              <a:t>Rat size dual entry</a:t>
            </a:r>
          </a:p>
          <a:p>
            <a:pPr>
              <a:spcAft>
                <a:spcPts val="600"/>
              </a:spcAft>
            </a:pPr>
            <a:r>
              <a:rPr lang="en-US" dirty="0" smtClean="0"/>
              <a:t>Recommended for indoor use</a:t>
            </a:r>
          </a:p>
          <a:p>
            <a:pPr>
              <a:spcAft>
                <a:spcPts val="600"/>
              </a:spcAft>
            </a:pPr>
            <a:r>
              <a:rPr lang="en-US" dirty="0" smtClean="0"/>
              <a:t>Space for service log</a:t>
            </a:r>
          </a:p>
          <a:p>
            <a:pPr>
              <a:spcAft>
                <a:spcPts val="600"/>
              </a:spcAft>
            </a:pPr>
            <a:r>
              <a:rPr lang="en-US" dirty="0" smtClean="0"/>
              <a:t>Holds Green’s</a:t>
            </a:r>
            <a:r>
              <a:rPr lang="en-US" baseline="30000" dirty="0" smtClean="0"/>
              <a:t>™</a:t>
            </a:r>
            <a:r>
              <a:rPr lang="en-US" dirty="0" smtClean="0"/>
              <a:t> Vertical Bait Holder</a:t>
            </a:r>
          </a:p>
          <a:p>
            <a:pPr>
              <a:spcAft>
                <a:spcPts val="600"/>
              </a:spcAft>
            </a:pPr>
            <a:r>
              <a:rPr lang="en-US" dirty="0" smtClean="0"/>
              <a:t>Can be used with glue trap insert </a:t>
            </a:r>
          </a:p>
          <a:p>
            <a:pPr>
              <a:spcAft>
                <a:spcPts val="600"/>
              </a:spcAft>
            </a:pPr>
            <a:r>
              <a:rPr lang="en-US" dirty="0" smtClean="0"/>
              <a:t>Holds a Jawz Rat Trap</a:t>
            </a:r>
          </a:p>
          <a:p>
            <a:pPr>
              <a:spcAft>
                <a:spcPts val="600"/>
              </a:spcAft>
            </a:pPr>
            <a:r>
              <a:rPr lang="en-US" dirty="0" smtClean="0"/>
              <a:t>Holds liquid bait dispenser</a:t>
            </a:r>
          </a:p>
          <a:p>
            <a:pPr>
              <a:spcAft>
                <a:spcPts val="600"/>
              </a:spcAft>
            </a:pPr>
            <a:r>
              <a:rPr lang="en-US" dirty="0" smtClean="0"/>
              <a:t>Includes 50 security ties</a:t>
            </a:r>
          </a:p>
          <a:p>
            <a:pPr>
              <a:spcAft>
                <a:spcPts val="600"/>
              </a:spcAft>
            </a:pPr>
            <a:r>
              <a:rPr lang="en-US" dirty="0" smtClean="0"/>
              <a:t>Non-Tamper Resistant </a:t>
            </a:r>
          </a:p>
        </p:txBody>
      </p:sp>
      <p:pic>
        <p:nvPicPr>
          <p:cNvPr id="22531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86400" y="4521199"/>
            <a:ext cx="1076173" cy="8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Safe-Tee</a:t>
            </a:r>
            <a:r>
              <a:rPr lang="en-US" baseline="30000" smtClean="0"/>
              <a:t>™</a:t>
            </a:r>
          </a:p>
        </p:txBody>
      </p:sp>
      <p:pic>
        <p:nvPicPr>
          <p:cNvPr id="2253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69" y="762001"/>
            <a:ext cx="2739956" cy="1981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2838" y="2895600"/>
            <a:ext cx="839787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6025" y="5118100"/>
            <a:ext cx="747713" cy="10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59" t="45639" r="25328" b="42580"/>
          <a:stretch>
            <a:fillRect/>
          </a:stretch>
        </p:blipFill>
        <p:spPr bwMode="auto">
          <a:xfrm>
            <a:off x="5922963" y="5486400"/>
            <a:ext cx="1068387" cy="881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7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950" y="3540125"/>
            <a:ext cx="808038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1738" y="3721100"/>
            <a:ext cx="762000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5326063"/>
            <a:ext cx="566738" cy="94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533400" y="685800"/>
            <a:ext cx="8153400" cy="990600"/>
          </a:xfrm>
        </p:spPr>
        <p:txBody>
          <a:bodyPr/>
          <a:lstStyle/>
          <a:p>
            <a:r>
              <a:rPr lang="en-US" sz="3700" smtClean="0"/>
              <a:t>Square Mouse Size Plastic Station</a:t>
            </a:r>
            <a:endParaRPr lang="en-US" sz="3700" baseline="30000" smtClean="0"/>
          </a:p>
        </p:txBody>
      </p:sp>
      <p:sp>
        <p:nvSpPr>
          <p:cNvPr id="23555" name="Content Placeholder 25"/>
          <p:cNvSpPr>
            <a:spLocks noGrp="1"/>
          </p:cNvSpPr>
          <p:nvPr>
            <p:ph idx="1"/>
          </p:nvPr>
        </p:nvSpPr>
        <p:spPr>
          <a:xfrm>
            <a:off x="838200" y="1676400"/>
            <a:ext cx="7543800" cy="415607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smtClean="0"/>
              <a:t>Mouse size dual entry</a:t>
            </a:r>
          </a:p>
          <a:p>
            <a:pPr>
              <a:spcAft>
                <a:spcPts val="600"/>
              </a:spcAft>
            </a:pPr>
            <a:r>
              <a:rPr lang="en-US" smtClean="0"/>
              <a:t>Recommended for indoor use</a:t>
            </a:r>
          </a:p>
          <a:p>
            <a:pPr>
              <a:spcAft>
                <a:spcPts val="600"/>
              </a:spcAft>
            </a:pPr>
            <a:r>
              <a:rPr lang="en-US" smtClean="0"/>
              <a:t>Space for service log</a:t>
            </a:r>
          </a:p>
          <a:p>
            <a:pPr>
              <a:spcAft>
                <a:spcPts val="600"/>
              </a:spcAft>
            </a:pPr>
            <a:r>
              <a:rPr lang="en-US" smtClean="0"/>
              <a:t>Includes 50 security ties</a:t>
            </a:r>
          </a:p>
          <a:p>
            <a:pPr>
              <a:spcAft>
                <a:spcPts val="600"/>
              </a:spcAft>
            </a:pPr>
            <a:r>
              <a:rPr lang="en-US" smtClean="0"/>
              <a:t>Compact and economical</a:t>
            </a:r>
          </a:p>
          <a:p>
            <a:pPr>
              <a:spcAft>
                <a:spcPts val="600"/>
              </a:spcAft>
            </a:pPr>
            <a:r>
              <a:rPr lang="en-US" smtClean="0"/>
              <a:t>Non-Tamper Resistant </a:t>
            </a:r>
          </a:p>
        </p:txBody>
      </p:sp>
      <p:pic>
        <p:nvPicPr>
          <p:cNvPr id="23556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4114800"/>
            <a:ext cx="2541588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5232400"/>
            <a:ext cx="83978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5099050"/>
            <a:ext cx="747713" cy="10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85800"/>
            <a:ext cx="8153400" cy="10668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Triangular Mouse Size Plastic Station</a:t>
            </a:r>
            <a:endParaRPr lang="en-US" baseline="30000" dirty="0"/>
          </a:p>
        </p:txBody>
      </p:sp>
      <p:sp>
        <p:nvSpPr>
          <p:cNvPr id="24579" name="Content Placeholder 25"/>
          <p:cNvSpPr>
            <a:spLocks noGrp="1"/>
          </p:cNvSpPr>
          <p:nvPr>
            <p:ph idx="1"/>
          </p:nvPr>
        </p:nvSpPr>
        <p:spPr>
          <a:xfrm>
            <a:off x="838200" y="1676400"/>
            <a:ext cx="7543800" cy="415607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smtClean="0"/>
              <a:t>Mouse size dual entry</a:t>
            </a:r>
          </a:p>
          <a:p>
            <a:pPr>
              <a:spcAft>
                <a:spcPts val="600"/>
              </a:spcAft>
            </a:pPr>
            <a:r>
              <a:rPr lang="en-US" smtClean="0"/>
              <a:t>Recommended for indoor use</a:t>
            </a:r>
          </a:p>
          <a:p>
            <a:pPr>
              <a:spcAft>
                <a:spcPts val="600"/>
              </a:spcAft>
            </a:pPr>
            <a:r>
              <a:rPr lang="en-US" smtClean="0"/>
              <a:t>Space for service log</a:t>
            </a:r>
          </a:p>
          <a:p>
            <a:pPr>
              <a:spcAft>
                <a:spcPts val="600"/>
              </a:spcAft>
            </a:pPr>
            <a:r>
              <a:rPr lang="en-US" smtClean="0"/>
              <a:t>Double compartment holds dry and liquid baits</a:t>
            </a:r>
          </a:p>
          <a:p>
            <a:pPr>
              <a:spcAft>
                <a:spcPts val="600"/>
              </a:spcAft>
            </a:pPr>
            <a:r>
              <a:rPr lang="en-US" smtClean="0"/>
              <a:t>Compact and economical</a:t>
            </a:r>
          </a:p>
          <a:p>
            <a:pPr>
              <a:spcAft>
                <a:spcPts val="600"/>
              </a:spcAft>
            </a:pPr>
            <a:r>
              <a:rPr lang="en-US" smtClean="0"/>
              <a:t>Triangular design fits close to walls and in corners</a:t>
            </a:r>
          </a:p>
          <a:p>
            <a:pPr>
              <a:spcAft>
                <a:spcPts val="600"/>
              </a:spcAft>
            </a:pPr>
            <a:r>
              <a:rPr lang="en-US" smtClean="0"/>
              <a:t>Non-Tamper Resistant </a:t>
            </a:r>
          </a:p>
        </p:txBody>
      </p:sp>
      <p:pic>
        <p:nvPicPr>
          <p:cNvPr id="2458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00600"/>
            <a:ext cx="24098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5138" y="2286000"/>
            <a:ext cx="841375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Rat Snap Trap Station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7543800" cy="4343400"/>
          </a:xfrm>
        </p:spPr>
        <p:txBody>
          <a:bodyPr rtlCol="0">
            <a:normAutofit lnSpcReduction="10000"/>
          </a:bodyPr>
          <a:lstStyle/>
          <a:p>
            <a:pPr indent="-274320" fontAlgn="auto">
              <a:spcAft>
                <a:spcPts val="600"/>
              </a:spcAft>
              <a:defRPr/>
            </a:pPr>
            <a:r>
              <a:rPr lang="en-US" dirty="0" smtClean="0"/>
              <a:t>Hides traps from view</a:t>
            </a:r>
          </a:p>
          <a:p>
            <a:pPr indent="-274320" fontAlgn="auto">
              <a:spcAft>
                <a:spcPts val="600"/>
              </a:spcAft>
              <a:defRPr/>
            </a:pPr>
            <a:r>
              <a:rPr lang="en-US" dirty="0"/>
              <a:t>Durable, galvanized steel for long life</a:t>
            </a:r>
          </a:p>
          <a:p>
            <a:pPr indent="-274320" fontAlgn="auto">
              <a:spcAft>
                <a:spcPts val="600"/>
              </a:spcAft>
              <a:defRPr/>
            </a:pPr>
            <a:r>
              <a:rPr lang="en-US" dirty="0" smtClean="0"/>
              <a:t>Rat </a:t>
            </a:r>
            <a:r>
              <a:rPr lang="en-US" dirty="0"/>
              <a:t>size holes with dual entry</a:t>
            </a:r>
          </a:p>
          <a:p>
            <a:pPr indent="-274320" fontAlgn="auto">
              <a:spcAft>
                <a:spcPts val="600"/>
              </a:spcAft>
              <a:defRPr/>
            </a:pPr>
            <a:r>
              <a:rPr lang="en-US" dirty="0" smtClean="0"/>
              <a:t>Holds two Wooden Rat Size Snap Traps or two Jawz Rat Traps </a:t>
            </a:r>
          </a:p>
          <a:p>
            <a:pPr indent="-274320" fontAlgn="auto">
              <a:spcAft>
                <a:spcPts val="600"/>
              </a:spcAft>
              <a:defRPr/>
            </a:pPr>
            <a:r>
              <a:rPr lang="en-US" dirty="0" smtClean="0"/>
              <a:t>Tabs for locking traps in place</a:t>
            </a:r>
          </a:p>
          <a:p>
            <a:pPr indent="-274320" fontAlgn="auto">
              <a:spcAft>
                <a:spcPts val="600"/>
              </a:spcAft>
              <a:defRPr/>
            </a:pPr>
            <a:r>
              <a:rPr lang="en-US" dirty="0" smtClean="0"/>
              <a:t>Front space for service logs or company label</a:t>
            </a:r>
          </a:p>
          <a:p>
            <a:pPr indent="-274320" fontAlgn="auto">
              <a:spcAft>
                <a:spcPts val="600"/>
              </a:spcAft>
              <a:defRPr/>
            </a:pPr>
            <a:r>
              <a:rPr lang="en-US" dirty="0" smtClean="0"/>
              <a:t>Great for non-bait or non-poison situations</a:t>
            </a:r>
          </a:p>
          <a:p>
            <a:pPr indent="-274320" fontAlgn="auto">
              <a:spcAft>
                <a:spcPts val="600"/>
              </a:spcAft>
              <a:defRPr/>
            </a:pPr>
            <a:r>
              <a:rPr lang="en-US" dirty="0" smtClean="0"/>
              <a:t>Hole in base for securing with anchor</a:t>
            </a:r>
          </a:p>
          <a:p>
            <a:pPr marL="68580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dirty="0"/>
          </a:p>
        </p:txBody>
      </p:sp>
      <p:pic>
        <p:nvPicPr>
          <p:cNvPr id="2560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81800" y="1066800"/>
            <a:ext cx="1551814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59" t="45639" r="25328" b="42580"/>
          <a:stretch>
            <a:fillRect/>
          </a:stretch>
        </p:blipFill>
        <p:spPr bwMode="auto">
          <a:xfrm>
            <a:off x="7432675" y="5562600"/>
            <a:ext cx="828675" cy="684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27392">
            <a:off x="6614319" y="3786982"/>
            <a:ext cx="482600" cy="80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Rodent Rock</a:t>
            </a:r>
            <a:r>
              <a:rPr lang="en-US" baseline="30000" smtClean="0"/>
              <a:t> ™</a:t>
            </a:r>
            <a:endParaRPr lang="en-US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76400"/>
            <a:ext cx="7543800" cy="4156075"/>
          </a:xfrm>
        </p:spPr>
        <p:txBody>
          <a:bodyPr rtlCol="0">
            <a:normAutofit lnSpcReduction="10000"/>
          </a:bodyPr>
          <a:lstStyle/>
          <a:p>
            <a:pPr indent="-274320" fontAlgn="auto">
              <a:spcBef>
                <a:spcPts val="1200"/>
              </a:spcBef>
              <a:spcAft>
                <a:spcPts val="1200"/>
              </a:spcAft>
              <a:defRPr/>
            </a:pPr>
            <a:r>
              <a:rPr lang="en-US" dirty="0" smtClean="0"/>
              <a:t>Blends in with ground cover</a:t>
            </a:r>
          </a:p>
          <a:p>
            <a:pPr indent="-274320" fontAlgn="auto">
              <a:spcBef>
                <a:spcPts val="1200"/>
              </a:spcBef>
              <a:spcAft>
                <a:spcPts val="1200"/>
              </a:spcAft>
              <a:defRPr/>
            </a:pPr>
            <a:r>
              <a:rPr lang="en-US" dirty="0" smtClean="0"/>
              <a:t>Use </a:t>
            </a:r>
            <a:r>
              <a:rPr lang="en-US" dirty="0"/>
              <a:t>with Top Gun</a:t>
            </a:r>
            <a:r>
              <a:rPr lang="en-US" baseline="30000" dirty="0"/>
              <a:t>™</a:t>
            </a:r>
            <a:r>
              <a:rPr lang="en-US" dirty="0"/>
              <a:t> and Bait Block</a:t>
            </a:r>
            <a:r>
              <a:rPr lang="en-US" baseline="30000" dirty="0"/>
              <a:t>®</a:t>
            </a:r>
          </a:p>
          <a:p>
            <a:pPr indent="-274320" fontAlgn="auto">
              <a:spcBef>
                <a:spcPts val="1200"/>
              </a:spcBef>
              <a:spcAft>
                <a:spcPts val="1200"/>
              </a:spcAft>
              <a:defRPr/>
            </a:pPr>
            <a:r>
              <a:rPr lang="en-US" dirty="0" smtClean="0"/>
              <a:t>Includes service logs, bait holder, rods and keys</a:t>
            </a:r>
          </a:p>
          <a:p>
            <a:pPr indent="-274320" fontAlgn="auto">
              <a:spcBef>
                <a:spcPts val="1200"/>
              </a:spcBef>
              <a:spcAft>
                <a:spcPts val="1200"/>
              </a:spcAft>
              <a:defRPr/>
            </a:pPr>
            <a:r>
              <a:rPr lang="en-US" dirty="0" smtClean="0"/>
              <a:t>Side openings for rodent entry under station</a:t>
            </a:r>
          </a:p>
          <a:p>
            <a:pPr indent="-274320" fontAlgn="auto">
              <a:spcBef>
                <a:spcPts val="1200"/>
              </a:spcBef>
              <a:spcAft>
                <a:spcPts val="1200"/>
              </a:spcAft>
              <a:defRPr/>
            </a:pPr>
            <a:r>
              <a:rPr lang="en-US" dirty="0" smtClean="0"/>
              <a:t>Durable, easy to open, with internal baffles</a:t>
            </a:r>
          </a:p>
          <a:p>
            <a:pPr indent="-274320" fontAlgn="auto">
              <a:spcBef>
                <a:spcPts val="1200"/>
              </a:spcBef>
              <a:spcAft>
                <a:spcPts val="1200"/>
              </a:spcAft>
              <a:defRPr/>
            </a:pPr>
            <a:r>
              <a:rPr lang="en-US" dirty="0" smtClean="0"/>
              <a:t>Available in slate gray, sandstone and granite coloring</a:t>
            </a:r>
          </a:p>
        </p:txBody>
      </p:sp>
      <p:pic>
        <p:nvPicPr>
          <p:cNvPr id="26628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1143000"/>
            <a:ext cx="996950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5715000"/>
            <a:ext cx="874713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02300"/>
            <a:ext cx="876300" cy="712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1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238" y="5891213"/>
            <a:ext cx="514350" cy="29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525" y="5834063"/>
            <a:ext cx="557213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3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263" y="5930900"/>
            <a:ext cx="114300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ontent Placeholder 2"/>
          <p:cNvSpPr>
            <a:spLocks noGrp="1"/>
          </p:cNvSpPr>
          <p:nvPr>
            <p:ph idx="1"/>
          </p:nvPr>
        </p:nvSpPr>
        <p:spPr>
          <a:xfrm>
            <a:off x="735013" y="1404938"/>
            <a:ext cx="7543800" cy="4953000"/>
          </a:xfrm>
        </p:spPr>
        <p:txBody>
          <a:bodyPr/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dirty="0" smtClean="0"/>
              <a:t>Earth Anchor</a:t>
            </a:r>
          </a:p>
          <a:p>
            <a:pPr lvl="1">
              <a:spcBef>
                <a:spcPts val="300"/>
              </a:spcBef>
              <a:spcAft>
                <a:spcPts val="300"/>
              </a:spcAft>
            </a:pPr>
            <a:r>
              <a:rPr lang="en-US" sz="2000" dirty="0" smtClean="0"/>
              <a:t>For use with all bait stations</a:t>
            </a:r>
          </a:p>
          <a:p>
            <a:pPr lvl="1">
              <a:spcBef>
                <a:spcPts val="300"/>
              </a:spcBef>
              <a:spcAft>
                <a:spcPts val="300"/>
              </a:spcAft>
            </a:pPr>
            <a:r>
              <a:rPr lang="en-US" sz="2000" dirty="0" smtClean="0"/>
              <a:t>Packed 50 per case with 2 pounding rods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dirty="0" smtClean="0"/>
              <a:t>Cotter Pin Stake</a:t>
            </a:r>
          </a:p>
          <a:p>
            <a:pPr lvl="1">
              <a:spcBef>
                <a:spcPts val="300"/>
              </a:spcBef>
              <a:spcAft>
                <a:spcPts val="300"/>
              </a:spcAft>
            </a:pPr>
            <a:r>
              <a:rPr lang="en-US" sz="2000" dirty="0" smtClean="0"/>
              <a:t>For securing stations outdoors (not for concrete)</a:t>
            </a:r>
          </a:p>
          <a:p>
            <a:pPr lvl="1">
              <a:spcBef>
                <a:spcPts val="300"/>
              </a:spcBef>
              <a:spcAft>
                <a:spcPts val="300"/>
              </a:spcAft>
            </a:pPr>
            <a:r>
              <a:rPr lang="en-US" sz="2000" dirty="0" smtClean="0"/>
              <a:t>Cannot be used for Rodent Rock</a:t>
            </a:r>
            <a:r>
              <a:rPr lang="en-US" sz="2000" baseline="30000" dirty="0" smtClean="0"/>
              <a:t>™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dirty="0" smtClean="0"/>
              <a:t>Flat Plate Stake</a:t>
            </a:r>
          </a:p>
          <a:p>
            <a:pPr lvl="1">
              <a:spcBef>
                <a:spcPts val="300"/>
              </a:spcBef>
              <a:spcAft>
                <a:spcPts val="300"/>
              </a:spcAft>
            </a:pPr>
            <a:r>
              <a:rPr lang="en-US" sz="2000" dirty="0" smtClean="0"/>
              <a:t>For securing stations indoors and outdoors</a:t>
            </a:r>
          </a:p>
          <a:p>
            <a:pPr lvl="1">
              <a:spcBef>
                <a:spcPts val="300"/>
              </a:spcBef>
              <a:spcAft>
                <a:spcPts val="300"/>
              </a:spcAft>
            </a:pPr>
            <a:r>
              <a:rPr lang="en-US" sz="2000" dirty="0" smtClean="0"/>
              <a:t>Ideal for securing to asphalt and concrete</a:t>
            </a:r>
          </a:p>
          <a:p>
            <a:pPr lvl="1">
              <a:spcBef>
                <a:spcPts val="300"/>
              </a:spcBef>
              <a:spcAft>
                <a:spcPts val="300"/>
              </a:spcAft>
            </a:pPr>
            <a:r>
              <a:rPr lang="en-US" sz="2000" dirty="0" smtClean="0"/>
              <a:t>Cannot be used for Rodent Rock</a:t>
            </a:r>
            <a:r>
              <a:rPr lang="en-US" sz="2000" baseline="30000" dirty="0" smtClean="0"/>
              <a:t>™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dirty="0" smtClean="0"/>
              <a:t>Aluminum Cable Stake</a:t>
            </a:r>
          </a:p>
          <a:p>
            <a:pPr lvl="1">
              <a:spcBef>
                <a:spcPts val="300"/>
              </a:spcBef>
              <a:spcAft>
                <a:spcPts val="300"/>
              </a:spcAft>
            </a:pPr>
            <a:r>
              <a:rPr lang="en-US" sz="2000" dirty="0" smtClean="0"/>
              <a:t>For securing stations outdoors</a:t>
            </a:r>
          </a:p>
        </p:txBody>
      </p:sp>
      <p:pic>
        <p:nvPicPr>
          <p:cNvPr id="2867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3072">
            <a:off x="7012781" y="2588419"/>
            <a:ext cx="1501775" cy="75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7924800" cy="838200"/>
          </a:xfrm>
        </p:spPr>
        <p:txBody>
          <a:bodyPr/>
          <a:lstStyle/>
          <a:p>
            <a:r>
              <a:rPr lang="en-US" dirty="0" smtClean="0"/>
              <a:t>Bait Station Anchors</a:t>
            </a:r>
            <a:endParaRPr lang="en-US" dirty="0" smtClean="0"/>
          </a:p>
        </p:txBody>
      </p:sp>
      <p:pic>
        <p:nvPicPr>
          <p:cNvPr id="2867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1660525"/>
            <a:ext cx="159543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8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15305">
            <a:off x="6613525" y="3721100"/>
            <a:ext cx="89693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24168">
            <a:off x="5376863" y="5621338"/>
            <a:ext cx="1608137" cy="50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7924800" cy="1066800"/>
          </a:xfrm>
        </p:spPr>
        <p:txBody>
          <a:bodyPr/>
          <a:lstStyle/>
          <a:p>
            <a:r>
              <a:rPr lang="en-US" dirty="0" smtClean="0"/>
              <a:t>Retail Bait Options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1219200"/>
            <a:ext cx="1295400" cy="159925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3128211"/>
            <a:ext cx="1365593" cy="139583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4885068"/>
            <a:ext cx="1904999" cy="1419224"/>
          </a:xfrm>
          <a:prstGeom prst="rect">
            <a:avLst/>
          </a:prstGeom>
        </p:spPr>
      </p:pic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735013" y="1752600"/>
            <a:ext cx="5741987" cy="4724400"/>
          </a:xfrm>
        </p:spPr>
        <p:txBody>
          <a:bodyPr/>
          <a:lstStyle/>
          <a:p>
            <a:pPr>
              <a:spcBef>
                <a:spcPts val="900"/>
              </a:spcBef>
              <a:spcAft>
                <a:spcPts val="900"/>
              </a:spcAft>
            </a:pPr>
            <a:r>
              <a:rPr lang="en-US" dirty="0" smtClean="0"/>
              <a:t>All meet EPA RMD regulations</a:t>
            </a:r>
          </a:p>
          <a:p>
            <a:pPr>
              <a:spcBef>
                <a:spcPts val="900"/>
              </a:spcBef>
              <a:spcAft>
                <a:spcPts val="900"/>
              </a:spcAft>
            </a:pPr>
            <a:r>
              <a:rPr lang="en-US" dirty="0" smtClean="0"/>
              <a:t>Use in and around homes (within </a:t>
            </a:r>
            <a:r>
              <a:rPr lang="en-US" dirty="0" smtClean="0"/>
              <a:t>100 </a:t>
            </a:r>
            <a:r>
              <a:rPr lang="en-US" dirty="0" smtClean="0"/>
              <a:t>feet)</a:t>
            </a:r>
          </a:p>
          <a:p>
            <a:pPr>
              <a:spcBef>
                <a:spcPts val="900"/>
              </a:spcBef>
              <a:spcAft>
                <a:spcPts val="900"/>
              </a:spcAft>
            </a:pPr>
            <a:r>
              <a:rPr lang="en-US" dirty="0" smtClean="0"/>
              <a:t>All contain Top Gun</a:t>
            </a:r>
            <a:r>
              <a:rPr lang="en-US" baseline="30000" dirty="0" smtClean="0"/>
              <a:t>™</a:t>
            </a:r>
            <a:r>
              <a:rPr lang="en-US" dirty="0" smtClean="0"/>
              <a:t> (</a:t>
            </a:r>
            <a:r>
              <a:rPr lang="en-US" dirty="0" err="1" smtClean="0"/>
              <a:t>Bromethalin</a:t>
            </a:r>
            <a:r>
              <a:rPr lang="en-US" dirty="0" smtClean="0"/>
              <a:t>) Bait Block</a:t>
            </a:r>
            <a:r>
              <a:rPr lang="en-US" baseline="30000" dirty="0" smtClean="0"/>
              <a:t>®</a:t>
            </a:r>
            <a:r>
              <a:rPr lang="en-US" dirty="0" smtClean="0"/>
              <a:t> </a:t>
            </a:r>
          </a:p>
          <a:p>
            <a:pPr>
              <a:spcBef>
                <a:spcPts val="900"/>
              </a:spcBef>
              <a:spcAft>
                <a:spcPts val="900"/>
              </a:spcAft>
            </a:pPr>
            <a:r>
              <a:rPr lang="en-US" dirty="0" smtClean="0"/>
              <a:t>Two-pack Disposable Station with 1 oz. of bait</a:t>
            </a:r>
          </a:p>
          <a:p>
            <a:pPr>
              <a:spcBef>
                <a:spcPts val="900"/>
              </a:spcBef>
              <a:spcAft>
                <a:spcPts val="900"/>
              </a:spcAft>
            </a:pPr>
            <a:r>
              <a:rPr lang="en-US" dirty="0" smtClean="0"/>
              <a:t>Refillable Station with 4 oz. of bait </a:t>
            </a:r>
          </a:p>
          <a:p>
            <a:pPr>
              <a:spcBef>
                <a:spcPts val="900"/>
              </a:spcBef>
              <a:spcAft>
                <a:spcPts val="900"/>
              </a:spcAft>
            </a:pPr>
            <a:r>
              <a:rPr lang="en-US" dirty="0" smtClean="0"/>
              <a:t>Refillable Station with 1 lb. of bait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>
          <a:xfrm>
            <a:off x="609600" y="2286000"/>
            <a:ext cx="7924800" cy="1066800"/>
          </a:xfrm>
        </p:spPr>
        <p:txBody>
          <a:bodyPr/>
          <a:lstStyle/>
          <a:p>
            <a:pPr algn="ctr"/>
            <a:r>
              <a:rPr lang="en-US" sz="7200" smtClean="0"/>
              <a:t>Questions?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1313</TotalTime>
  <Words>850</Words>
  <Application>Microsoft Office PowerPoint</Application>
  <PresentationFormat>On-screen Show (4:3)</PresentationFormat>
  <Paragraphs>169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Austin</vt:lpstr>
      <vt:lpstr>     Presents:</vt:lpstr>
      <vt:lpstr>Tamper Resistant Bait Stations</vt:lpstr>
      <vt:lpstr>Tamper Resistant Bait Stations</vt:lpstr>
      <vt:lpstr>Other Bait Stations</vt:lpstr>
      <vt:lpstr>Anchors     *Maximum Bait Station Protection*</vt:lpstr>
      <vt:lpstr>Accessories</vt:lpstr>
      <vt:lpstr>Bait</vt:lpstr>
      <vt:lpstr>Top Loader™</vt:lpstr>
      <vt:lpstr>Top Loader™</vt:lpstr>
      <vt:lpstr>Rat Fortress™</vt:lpstr>
      <vt:lpstr>Rat Fortress™</vt:lpstr>
      <vt:lpstr>Mouse Fortress™</vt:lpstr>
      <vt:lpstr>Rat Depot™</vt:lpstr>
      <vt:lpstr>Rat Depot™</vt:lpstr>
      <vt:lpstr>Mouse Depot™</vt:lpstr>
      <vt:lpstr>Strongbox™</vt:lpstr>
      <vt:lpstr>Strongbox™</vt:lpstr>
      <vt:lpstr>Safe-Tee™</vt:lpstr>
      <vt:lpstr>Square Mouse Size Plastic Station</vt:lpstr>
      <vt:lpstr>Triangular Mouse Size Plastic Station</vt:lpstr>
      <vt:lpstr>Rat Snap Trap Station</vt:lpstr>
      <vt:lpstr>Rodent Rock ™</vt:lpstr>
      <vt:lpstr>Bait Station Anchors</vt:lpstr>
      <vt:lpstr>Retail Bait Options</vt:lpstr>
      <vt:lpstr>Questions?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J.T. Eaton Presents:</dc:title>
  <dc:creator>Nicole Zickefoose</dc:creator>
  <cp:lastModifiedBy>Nicole Zickefoose</cp:lastModifiedBy>
  <cp:revision>72</cp:revision>
  <dcterms:created xsi:type="dcterms:W3CDTF">2011-03-24T15:20:17Z</dcterms:created>
  <dcterms:modified xsi:type="dcterms:W3CDTF">2013-03-21T20:52:19Z</dcterms:modified>
</cp:coreProperties>
</file>